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sldIdLst>
    <p:sldId id="256"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p:scale>
          <a:sx n="130" d="100"/>
          <a:sy n="130" d="100"/>
        </p:scale>
        <p:origin x="630" y="-433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5AE54C-3032-3430-38A1-E960F625F31E}"/>
              </a:ext>
            </a:extLst>
          </p:cNvPr>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946726E-2614-AA73-7DCD-062666506F53}"/>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76682A2-1326-36DA-0B76-A600F5D50989}"/>
              </a:ext>
            </a:extLst>
          </p:cNvPr>
          <p:cNvSpPr>
            <a:spLocks noGrp="1"/>
          </p:cNvSpPr>
          <p:nvPr>
            <p:ph type="dt" sz="half" idx="10"/>
          </p:nvPr>
        </p:nvSpPr>
        <p:spPr/>
        <p:txBody>
          <a:bodyPr/>
          <a:lstStyle/>
          <a:p>
            <a:fld id="{F4CB310F-3B47-4AA5-B89A-144313C3CB60}" type="datetimeFigureOut">
              <a:rPr kumimoji="1" lang="ja-JP" altLang="en-US" smtClean="0"/>
              <a:t>2024/3/27</a:t>
            </a:fld>
            <a:endParaRPr kumimoji="1" lang="ja-JP" altLang="en-US"/>
          </a:p>
        </p:txBody>
      </p:sp>
      <p:sp>
        <p:nvSpPr>
          <p:cNvPr id="5" name="フッター プレースホルダー 4">
            <a:extLst>
              <a:ext uri="{FF2B5EF4-FFF2-40B4-BE49-F238E27FC236}">
                <a16:creationId xmlns:a16="http://schemas.microsoft.com/office/drawing/2014/main" id="{867E9A55-3966-32D7-C15F-1479227322A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4F8DAAF-C498-5EB5-F01A-EF489FFB6456}"/>
              </a:ext>
            </a:extLst>
          </p:cNvPr>
          <p:cNvSpPr>
            <a:spLocks noGrp="1"/>
          </p:cNvSpPr>
          <p:nvPr>
            <p:ph type="sldNum" sz="quarter" idx="12"/>
          </p:nvPr>
        </p:nvSpPr>
        <p:spPr/>
        <p:txBody>
          <a:bodyPr/>
          <a:lstStyle/>
          <a:p>
            <a:fld id="{D3A87DD9-5A3E-43D0-9859-C11256C5E52D}" type="slidenum">
              <a:rPr kumimoji="1" lang="ja-JP" altLang="en-US" smtClean="0"/>
              <a:t>‹#›</a:t>
            </a:fld>
            <a:endParaRPr kumimoji="1" lang="ja-JP" altLang="en-US"/>
          </a:p>
        </p:txBody>
      </p:sp>
    </p:spTree>
    <p:extLst>
      <p:ext uri="{BB962C8B-B14F-4D97-AF65-F5344CB8AC3E}">
        <p14:creationId xmlns:p14="http://schemas.microsoft.com/office/powerpoint/2010/main" val="88477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AB6E57-8191-3DF2-4982-DDC8053A65D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58E9F78-BC5A-463B-6AF3-231A60E19FF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1881185-C234-8084-E5FA-94D955ACE03C}"/>
              </a:ext>
            </a:extLst>
          </p:cNvPr>
          <p:cNvSpPr>
            <a:spLocks noGrp="1"/>
          </p:cNvSpPr>
          <p:nvPr>
            <p:ph type="dt" sz="half" idx="10"/>
          </p:nvPr>
        </p:nvSpPr>
        <p:spPr/>
        <p:txBody>
          <a:bodyPr/>
          <a:lstStyle/>
          <a:p>
            <a:fld id="{F4CB310F-3B47-4AA5-B89A-144313C3CB60}" type="datetimeFigureOut">
              <a:rPr kumimoji="1" lang="ja-JP" altLang="en-US" smtClean="0"/>
              <a:t>2024/3/27</a:t>
            </a:fld>
            <a:endParaRPr kumimoji="1" lang="ja-JP" altLang="en-US"/>
          </a:p>
        </p:txBody>
      </p:sp>
      <p:sp>
        <p:nvSpPr>
          <p:cNvPr id="5" name="フッター プレースホルダー 4">
            <a:extLst>
              <a:ext uri="{FF2B5EF4-FFF2-40B4-BE49-F238E27FC236}">
                <a16:creationId xmlns:a16="http://schemas.microsoft.com/office/drawing/2014/main" id="{12E447A4-8050-0A26-3569-D32A5A75233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98D4C12-B08A-B60A-E549-0D9ACDC015E1}"/>
              </a:ext>
            </a:extLst>
          </p:cNvPr>
          <p:cNvSpPr>
            <a:spLocks noGrp="1"/>
          </p:cNvSpPr>
          <p:nvPr>
            <p:ph type="sldNum" sz="quarter" idx="12"/>
          </p:nvPr>
        </p:nvSpPr>
        <p:spPr/>
        <p:txBody>
          <a:bodyPr/>
          <a:lstStyle/>
          <a:p>
            <a:fld id="{D3A87DD9-5A3E-43D0-9859-C11256C5E52D}" type="slidenum">
              <a:rPr kumimoji="1" lang="ja-JP" altLang="en-US" smtClean="0"/>
              <a:t>‹#›</a:t>
            </a:fld>
            <a:endParaRPr kumimoji="1" lang="ja-JP" altLang="en-US"/>
          </a:p>
        </p:txBody>
      </p:sp>
    </p:spTree>
    <p:extLst>
      <p:ext uri="{BB962C8B-B14F-4D97-AF65-F5344CB8AC3E}">
        <p14:creationId xmlns:p14="http://schemas.microsoft.com/office/powerpoint/2010/main" val="1581482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96E3451-BC39-F543-BB45-8F1DA465AFC4}"/>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8D677FA-0F46-637C-F253-6CBB8BB0A8FC}"/>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47598AD-CBF2-0C88-8287-2530B82D1D5B}"/>
              </a:ext>
            </a:extLst>
          </p:cNvPr>
          <p:cNvSpPr>
            <a:spLocks noGrp="1"/>
          </p:cNvSpPr>
          <p:nvPr>
            <p:ph type="dt" sz="half" idx="10"/>
          </p:nvPr>
        </p:nvSpPr>
        <p:spPr/>
        <p:txBody>
          <a:bodyPr/>
          <a:lstStyle/>
          <a:p>
            <a:fld id="{F4CB310F-3B47-4AA5-B89A-144313C3CB60}" type="datetimeFigureOut">
              <a:rPr kumimoji="1" lang="ja-JP" altLang="en-US" smtClean="0"/>
              <a:t>2024/3/27</a:t>
            </a:fld>
            <a:endParaRPr kumimoji="1" lang="ja-JP" altLang="en-US"/>
          </a:p>
        </p:txBody>
      </p:sp>
      <p:sp>
        <p:nvSpPr>
          <p:cNvPr id="5" name="フッター プレースホルダー 4">
            <a:extLst>
              <a:ext uri="{FF2B5EF4-FFF2-40B4-BE49-F238E27FC236}">
                <a16:creationId xmlns:a16="http://schemas.microsoft.com/office/drawing/2014/main" id="{D995EAD9-478B-8A15-66BA-1E978FD78CA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69015FE-06E0-5D70-1E07-CECDEDA4F301}"/>
              </a:ext>
            </a:extLst>
          </p:cNvPr>
          <p:cNvSpPr>
            <a:spLocks noGrp="1"/>
          </p:cNvSpPr>
          <p:nvPr>
            <p:ph type="sldNum" sz="quarter" idx="12"/>
          </p:nvPr>
        </p:nvSpPr>
        <p:spPr/>
        <p:txBody>
          <a:bodyPr/>
          <a:lstStyle/>
          <a:p>
            <a:fld id="{D3A87DD9-5A3E-43D0-9859-C11256C5E52D}" type="slidenum">
              <a:rPr kumimoji="1" lang="ja-JP" altLang="en-US" smtClean="0"/>
              <a:t>‹#›</a:t>
            </a:fld>
            <a:endParaRPr kumimoji="1" lang="ja-JP" altLang="en-US"/>
          </a:p>
        </p:txBody>
      </p:sp>
    </p:spTree>
    <p:extLst>
      <p:ext uri="{BB962C8B-B14F-4D97-AF65-F5344CB8AC3E}">
        <p14:creationId xmlns:p14="http://schemas.microsoft.com/office/powerpoint/2010/main" val="3537591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C5B3C6-BD1D-300E-99C0-B22FC449C73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5F2ABE0-7052-7F68-28D0-1B7A854B7E9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0F65598-7EE6-14DF-88D0-278226573CBF}"/>
              </a:ext>
            </a:extLst>
          </p:cNvPr>
          <p:cNvSpPr>
            <a:spLocks noGrp="1"/>
          </p:cNvSpPr>
          <p:nvPr>
            <p:ph type="dt" sz="half" idx="10"/>
          </p:nvPr>
        </p:nvSpPr>
        <p:spPr/>
        <p:txBody>
          <a:bodyPr/>
          <a:lstStyle/>
          <a:p>
            <a:fld id="{F4CB310F-3B47-4AA5-B89A-144313C3CB60}" type="datetimeFigureOut">
              <a:rPr kumimoji="1" lang="ja-JP" altLang="en-US" smtClean="0"/>
              <a:t>2024/3/27</a:t>
            </a:fld>
            <a:endParaRPr kumimoji="1" lang="ja-JP" altLang="en-US"/>
          </a:p>
        </p:txBody>
      </p:sp>
      <p:sp>
        <p:nvSpPr>
          <p:cNvPr id="5" name="フッター プレースホルダー 4">
            <a:extLst>
              <a:ext uri="{FF2B5EF4-FFF2-40B4-BE49-F238E27FC236}">
                <a16:creationId xmlns:a16="http://schemas.microsoft.com/office/drawing/2014/main" id="{7CD5058A-69AA-3522-2F75-AA8DEF42C60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830D9DD-F2AB-5A6B-1E90-531931B18731}"/>
              </a:ext>
            </a:extLst>
          </p:cNvPr>
          <p:cNvSpPr>
            <a:spLocks noGrp="1"/>
          </p:cNvSpPr>
          <p:nvPr>
            <p:ph type="sldNum" sz="quarter" idx="12"/>
          </p:nvPr>
        </p:nvSpPr>
        <p:spPr/>
        <p:txBody>
          <a:bodyPr/>
          <a:lstStyle/>
          <a:p>
            <a:fld id="{D3A87DD9-5A3E-43D0-9859-C11256C5E52D}" type="slidenum">
              <a:rPr kumimoji="1" lang="ja-JP" altLang="en-US" smtClean="0"/>
              <a:t>‹#›</a:t>
            </a:fld>
            <a:endParaRPr kumimoji="1" lang="ja-JP" altLang="en-US"/>
          </a:p>
        </p:txBody>
      </p:sp>
    </p:spTree>
    <p:extLst>
      <p:ext uri="{BB962C8B-B14F-4D97-AF65-F5344CB8AC3E}">
        <p14:creationId xmlns:p14="http://schemas.microsoft.com/office/powerpoint/2010/main" val="283710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7059D9-3733-CF6A-5AF9-60AE3F5829F3}"/>
              </a:ext>
            </a:extLst>
          </p:cNvPr>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3864AC2-CCEE-34BF-72AB-8BCD8C659077}"/>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5CECD51-7D22-FBD4-0D96-48EC3B32FEF1}"/>
              </a:ext>
            </a:extLst>
          </p:cNvPr>
          <p:cNvSpPr>
            <a:spLocks noGrp="1"/>
          </p:cNvSpPr>
          <p:nvPr>
            <p:ph type="dt" sz="half" idx="10"/>
          </p:nvPr>
        </p:nvSpPr>
        <p:spPr/>
        <p:txBody>
          <a:bodyPr/>
          <a:lstStyle/>
          <a:p>
            <a:fld id="{F4CB310F-3B47-4AA5-B89A-144313C3CB60}" type="datetimeFigureOut">
              <a:rPr kumimoji="1" lang="ja-JP" altLang="en-US" smtClean="0"/>
              <a:t>2024/3/27</a:t>
            </a:fld>
            <a:endParaRPr kumimoji="1" lang="ja-JP" altLang="en-US"/>
          </a:p>
        </p:txBody>
      </p:sp>
      <p:sp>
        <p:nvSpPr>
          <p:cNvPr id="5" name="フッター プレースホルダー 4">
            <a:extLst>
              <a:ext uri="{FF2B5EF4-FFF2-40B4-BE49-F238E27FC236}">
                <a16:creationId xmlns:a16="http://schemas.microsoft.com/office/drawing/2014/main" id="{96AEF2CD-5D67-1D06-8731-D6BFAC70269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4129C48-075F-E3E8-A027-ECC108DEFC44}"/>
              </a:ext>
            </a:extLst>
          </p:cNvPr>
          <p:cNvSpPr>
            <a:spLocks noGrp="1"/>
          </p:cNvSpPr>
          <p:nvPr>
            <p:ph type="sldNum" sz="quarter" idx="12"/>
          </p:nvPr>
        </p:nvSpPr>
        <p:spPr/>
        <p:txBody>
          <a:bodyPr/>
          <a:lstStyle/>
          <a:p>
            <a:fld id="{D3A87DD9-5A3E-43D0-9859-C11256C5E52D}" type="slidenum">
              <a:rPr kumimoji="1" lang="ja-JP" altLang="en-US" smtClean="0"/>
              <a:t>‹#›</a:t>
            </a:fld>
            <a:endParaRPr kumimoji="1" lang="ja-JP" altLang="en-US"/>
          </a:p>
        </p:txBody>
      </p:sp>
    </p:spTree>
    <p:extLst>
      <p:ext uri="{BB962C8B-B14F-4D97-AF65-F5344CB8AC3E}">
        <p14:creationId xmlns:p14="http://schemas.microsoft.com/office/powerpoint/2010/main" val="186054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E1A920-823C-969F-D217-EC46AF4CA50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3D66B59-BA45-7EF2-631D-8E181CC1D442}"/>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3C9E70E-3D52-9931-73AD-A037F4E6E969}"/>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6243C82-4645-7113-1E19-0720D19BAF59}"/>
              </a:ext>
            </a:extLst>
          </p:cNvPr>
          <p:cNvSpPr>
            <a:spLocks noGrp="1"/>
          </p:cNvSpPr>
          <p:nvPr>
            <p:ph type="dt" sz="half" idx="10"/>
          </p:nvPr>
        </p:nvSpPr>
        <p:spPr/>
        <p:txBody>
          <a:bodyPr/>
          <a:lstStyle/>
          <a:p>
            <a:fld id="{F4CB310F-3B47-4AA5-B89A-144313C3CB60}" type="datetimeFigureOut">
              <a:rPr kumimoji="1" lang="ja-JP" altLang="en-US" smtClean="0"/>
              <a:t>2024/3/27</a:t>
            </a:fld>
            <a:endParaRPr kumimoji="1" lang="ja-JP" altLang="en-US"/>
          </a:p>
        </p:txBody>
      </p:sp>
      <p:sp>
        <p:nvSpPr>
          <p:cNvPr id="6" name="フッター プレースホルダー 5">
            <a:extLst>
              <a:ext uri="{FF2B5EF4-FFF2-40B4-BE49-F238E27FC236}">
                <a16:creationId xmlns:a16="http://schemas.microsoft.com/office/drawing/2014/main" id="{7B522813-6705-3A49-E46C-17C8F90C0BD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8076C29-574D-622F-1934-7C445988B64D}"/>
              </a:ext>
            </a:extLst>
          </p:cNvPr>
          <p:cNvSpPr>
            <a:spLocks noGrp="1"/>
          </p:cNvSpPr>
          <p:nvPr>
            <p:ph type="sldNum" sz="quarter" idx="12"/>
          </p:nvPr>
        </p:nvSpPr>
        <p:spPr/>
        <p:txBody>
          <a:bodyPr/>
          <a:lstStyle/>
          <a:p>
            <a:fld id="{D3A87DD9-5A3E-43D0-9859-C11256C5E52D}" type="slidenum">
              <a:rPr kumimoji="1" lang="ja-JP" altLang="en-US" smtClean="0"/>
              <a:t>‹#›</a:t>
            </a:fld>
            <a:endParaRPr kumimoji="1" lang="ja-JP" altLang="en-US"/>
          </a:p>
        </p:txBody>
      </p:sp>
    </p:spTree>
    <p:extLst>
      <p:ext uri="{BB962C8B-B14F-4D97-AF65-F5344CB8AC3E}">
        <p14:creationId xmlns:p14="http://schemas.microsoft.com/office/powerpoint/2010/main" val="3827840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08F43F-D53A-479A-CB2B-BD5CA0A6F410}"/>
              </a:ext>
            </a:extLst>
          </p:cNvPr>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E7ADC0F-D2B1-8444-224B-5B71AF3B8C9E}"/>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B63E737-B4A3-668E-B0E9-B1E742694380}"/>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8FEE083-2EAF-0F67-BC49-870F0DD107F8}"/>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D4D7B38-2199-0C7D-C2FE-D8C2DCE5B57D}"/>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867CD15-141E-0C05-2BD9-FF9289E7CD9C}"/>
              </a:ext>
            </a:extLst>
          </p:cNvPr>
          <p:cNvSpPr>
            <a:spLocks noGrp="1"/>
          </p:cNvSpPr>
          <p:nvPr>
            <p:ph type="dt" sz="half" idx="10"/>
          </p:nvPr>
        </p:nvSpPr>
        <p:spPr/>
        <p:txBody>
          <a:bodyPr/>
          <a:lstStyle/>
          <a:p>
            <a:fld id="{F4CB310F-3B47-4AA5-B89A-144313C3CB60}" type="datetimeFigureOut">
              <a:rPr kumimoji="1" lang="ja-JP" altLang="en-US" smtClean="0"/>
              <a:t>2024/3/27</a:t>
            </a:fld>
            <a:endParaRPr kumimoji="1" lang="ja-JP" altLang="en-US"/>
          </a:p>
        </p:txBody>
      </p:sp>
      <p:sp>
        <p:nvSpPr>
          <p:cNvPr id="8" name="フッター プレースホルダー 7">
            <a:extLst>
              <a:ext uri="{FF2B5EF4-FFF2-40B4-BE49-F238E27FC236}">
                <a16:creationId xmlns:a16="http://schemas.microsoft.com/office/drawing/2014/main" id="{F45A3597-5195-EFA8-43D6-3342BC128BF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9DA778A-BF53-48E5-C44F-E411A0A04CAB}"/>
              </a:ext>
            </a:extLst>
          </p:cNvPr>
          <p:cNvSpPr>
            <a:spLocks noGrp="1"/>
          </p:cNvSpPr>
          <p:nvPr>
            <p:ph type="sldNum" sz="quarter" idx="12"/>
          </p:nvPr>
        </p:nvSpPr>
        <p:spPr/>
        <p:txBody>
          <a:bodyPr/>
          <a:lstStyle/>
          <a:p>
            <a:fld id="{D3A87DD9-5A3E-43D0-9859-C11256C5E52D}" type="slidenum">
              <a:rPr kumimoji="1" lang="ja-JP" altLang="en-US" smtClean="0"/>
              <a:t>‹#›</a:t>
            </a:fld>
            <a:endParaRPr kumimoji="1" lang="ja-JP" altLang="en-US"/>
          </a:p>
        </p:txBody>
      </p:sp>
    </p:spTree>
    <p:extLst>
      <p:ext uri="{BB962C8B-B14F-4D97-AF65-F5344CB8AC3E}">
        <p14:creationId xmlns:p14="http://schemas.microsoft.com/office/powerpoint/2010/main" val="1676453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5185DE-0206-B1E9-C1AB-2C9BCA81567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10D6C50-FBAF-1123-CE9B-13BA8BFD87B6}"/>
              </a:ext>
            </a:extLst>
          </p:cNvPr>
          <p:cNvSpPr>
            <a:spLocks noGrp="1"/>
          </p:cNvSpPr>
          <p:nvPr>
            <p:ph type="dt" sz="half" idx="10"/>
          </p:nvPr>
        </p:nvSpPr>
        <p:spPr/>
        <p:txBody>
          <a:bodyPr/>
          <a:lstStyle/>
          <a:p>
            <a:fld id="{F4CB310F-3B47-4AA5-B89A-144313C3CB60}" type="datetimeFigureOut">
              <a:rPr kumimoji="1" lang="ja-JP" altLang="en-US" smtClean="0"/>
              <a:t>2024/3/27</a:t>
            </a:fld>
            <a:endParaRPr kumimoji="1" lang="ja-JP" altLang="en-US"/>
          </a:p>
        </p:txBody>
      </p:sp>
      <p:sp>
        <p:nvSpPr>
          <p:cNvPr id="4" name="フッター プレースホルダー 3">
            <a:extLst>
              <a:ext uri="{FF2B5EF4-FFF2-40B4-BE49-F238E27FC236}">
                <a16:creationId xmlns:a16="http://schemas.microsoft.com/office/drawing/2014/main" id="{578BA190-D02C-67D7-4138-041EF5D5E15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A32E988-89A1-5916-B99D-74598E0E67C3}"/>
              </a:ext>
            </a:extLst>
          </p:cNvPr>
          <p:cNvSpPr>
            <a:spLocks noGrp="1"/>
          </p:cNvSpPr>
          <p:nvPr>
            <p:ph type="sldNum" sz="quarter" idx="12"/>
          </p:nvPr>
        </p:nvSpPr>
        <p:spPr/>
        <p:txBody>
          <a:bodyPr/>
          <a:lstStyle/>
          <a:p>
            <a:fld id="{D3A87DD9-5A3E-43D0-9859-C11256C5E52D}" type="slidenum">
              <a:rPr kumimoji="1" lang="ja-JP" altLang="en-US" smtClean="0"/>
              <a:t>‹#›</a:t>
            </a:fld>
            <a:endParaRPr kumimoji="1" lang="ja-JP" altLang="en-US"/>
          </a:p>
        </p:txBody>
      </p:sp>
    </p:spTree>
    <p:extLst>
      <p:ext uri="{BB962C8B-B14F-4D97-AF65-F5344CB8AC3E}">
        <p14:creationId xmlns:p14="http://schemas.microsoft.com/office/powerpoint/2010/main" val="740014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1D41AE9-61DA-1889-3700-8034A2BF5502}"/>
              </a:ext>
            </a:extLst>
          </p:cNvPr>
          <p:cNvSpPr>
            <a:spLocks noGrp="1"/>
          </p:cNvSpPr>
          <p:nvPr>
            <p:ph type="dt" sz="half" idx="10"/>
          </p:nvPr>
        </p:nvSpPr>
        <p:spPr/>
        <p:txBody>
          <a:bodyPr/>
          <a:lstStyle/>
          <a:p>
            <a:fld id="{F4CB310F-3B47-4AA5-B89A-144313C3CB60}" type="datetimeFigureOut">
              <a:rPr kumimoji="1" lang="ja-JP" altLang="en-US" smtClean="0"/>
              <a:t>2024/3/27</a:t>
            </a:fld>
            <a:endParaRPr kumimoji="1" lang="ja-JP" altLang="en-US"/>
          </a:p>
        </p:txBody>
      </p:sp>
      <p:sp>
        <p:nvSpPr>
          <p:cNvPr id="3" name="フッター プレースホルダー 2">
            <a:extLst>
              <a:ext uri="{FF2B5EF4-FFF2-40B4-BE49-F238E27FC236}">
                <a16:creationId xmlns:a16="http://schemas.microsoft.com/office/drawing/2014/main" id="{D6CF4AD0-C909-4416-71FF-20836248081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BC89F95-443A-1554-D608-B61F0F5B2126}"/>
              </a:ext>
            </a:extLst>
          </p:cNvPr>
          <p:cNvSpPr>
            <a:spLocks noGrp="1"/>
          </p:cNvSpPr>
          <p:nvPr>
            <p:ph type="sldNum" sz="quarter" idx="12"/>
          </p:nvPr>
        </p:nvSpPr>
        <p:spPr/>
        <p:txBody>
          <a:bodyPr/>
          <a:lstStyle/>
          <a:p>
            <a:fld id="{D3A87DD9-5A3E-43D0-9859-C11256C5E52D}" type="slidenum">
              <a:rPr kumimoji="1" lang="ja-JP" altLang="en-US" smtClean="0"/>
              <a:t>‹#›</a:t>
            </a:fld>
            <a:endParaRPr kumimoji="1" lang="ja-JP" altLang="en-US"/>
          </a:p>
        </p:txBody>
      </p:sp>
    </p:spTree>
    <p:extLst>
      <p:ext uri="{BB962C8B-B14F-4D97-AF65-F5344CB8AC3E}">
        <p14:creationId xmlns:p14="http://schemas.microsoft.com/office/powerpoint/2010/main" val="2161767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ED9D20-50A2-8C92-0BFB-7295D10D4206}"/>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C4E9A2D-AEF4-894B-0758-3A03EACD02EF}"/>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2A88919-0B30-4759-8622-865DDF8D1738}"/>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DA4AA58-528A-81CA-BD2F-BA518894E4CD}"/>
              </a:ext>
            </a:extLst>
          </p:cNvPr>
          <p:cNvSpPr>
            <a:spLocks noGrp="1"/>
          </p:cNvSpPr>
          <p:nvPr>
            <p:ph type="dt" sz="half" idx="10"/>
          </p:nvPr>
        </p:nvSpPr>
        <p:spPr/>
        <p:txBody>
          <a:bodyPr/>
          <a:lstStyle/>
          <a:p>
            <a:fld id="{F4CB310F-3B47-4AA5-B89A-144313C3CB60}" type="datetimeFigureOut">
              <a:rPr kumimoji="1" lang="ja-JP" altLang="en-US" smtClean="0"/>
              <a:t>2024/3/27</a:t>
            </a:fld>
            <a:endParaRPr kumimoji="1" lang="ja-JP" altLang="en-US"/>
          </a:p>
        </p:txBody>
      </p:sp>
      <p:sp>
        <p:nvSpPr>
          <p:cNvPr id="6" name="フッター プレースホルダー 5">
            <a:extLst>
              <a:ext uri="{FF2B5EF4-FFF2-40B4-BE49-F238E27FC236}">
                <a16:creationId xmlns:a16="http://schemas.microsoft.com/office/drawing/2014/main" id="{8F0B0245-F862-D5BC-FC6A-D47D6025634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F926AD4-697E-92C0-9C07-1BF2E70A5475}"/>
              </a:ext>
            </a:extLst>
          </p:cNvPr>
          <p:cNvSpPr>
            <a:spLocks noGrp="1"/>
          </p:cNvSpPr>
          <p:nvPr>
            <p:ph type="sldNum" sz="quarter" idx="12"/>
          </p:nvPr>
        </p:nvSpPr>
        <p:spPr/>
        <p:txBody>
          <a:bodyPr/>
          <a:lstStyle/>
          <a:p>
            <a:fld id="{D3A87DD9-5A3E-43D0-9859-C11256C5E52D}" type="slidenum">
              <a:rPr kumimoji="1" lang="ja-JP" altLang="en-US" smtClean="0"/>
              <a:t>‹#›</a:t>
            </a:fld>
            <a:endParaRPr kumimoji="1" lang="ja-JP" altLang="en-US"/>
          </a:p>
        </p:txBody>
      </p:sp>
    </p:spTree>
    <p:extLst>
      <p:ext uri="{BB962C8B-B14F-4D97-AF65-F5344CB8AC3E}">
        <p14:creationId xmlns:p14="http://schemas.microsoft.com/office/powerpoint/2010/main" val="3989528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00C474-3FED-C416-62D0-FCD31E4CEB5A}"/>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C3AA935-8B13-A594-C340-AA1270F4B133}"/>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a:extLst>
              <a:ext uri="{FF2B5EF4-FFF2-40B4-BE49-F238E27FC236}">
                <a16:creationId xmlns:a16="http://schemas.microsoft.com/office/drawing/2014/main" id="{8124055F-F7C8-8ABD-5A8E-4ADF1F2DE3B9}"/>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0F87BCC-20C0-FBC7-DD14-271DA3614684}"/>
              </a:ext>
            </a:extLst>
          </p:cNvPr>
          <p:cNvSpPr>
            <a:spLocks noGrp="1"/>
          </p:cNvSpPr>
          <p:nvPr>
            <p:ph type="dt" sz="half" idx="10"/>
          </p:nvPr>
        </p:nvSpPr>
        <p:spPr/>
        <p:txBody>
          <a:bodyPr/>
          <a:lstStyle/>
          <a:p>
            <a:fld id="{F4CB310F-3B47-4AA5-B89A-144313C3CB60}" type="datetimeFigureOut">
              <a:rPr kumimoji="1" lang="ja-JP" altLang="en-US" smtClean="0"/>
              <a:t>2024/3/27</a:t>
            </a:fld>
            <a:endParaRPr kumimoji="1" lang="ja-JP" altLang="en-US"/>
          </a:p>
        </p:txBody>
      </p:sp>
      <p:sp>
        <p:nvSpPr>
          <p:cNvPr id="6" name="フッター プレースホルダー 5">
            <a:extLst>
              <a:ext uri="{FF2B5EF4-FFF2-40B4-BE49-F238E27FC236}">
                <a16:creationId xmlns:a16="http://schemas.microsoft.com/office/drawing/2014/main" id="{1F5A4431-7639-8B87-F7B1-9F8C14D0DECD}"/>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340EE9BE-14A8-E780-E8E6-F3BB2D77C825}"/>
              </a:ext>
            </a:extLst>
          </p:cNvPr>
          <p:cNvSpPr>
            <a:spLocks noGrp="1"/>
          </p:cNvSpPr>
          <p:nvPr>
            <p:ph type="sldNum" sz="quarter" idx="12"/>
          </p:nvPr>
        </p:nvSpPr>
        <p:spPr/>
        <p:txBody>
          <a:bodyPr/>
          <a:lstStyle/>
          <a:p>
            <a:fld id="{D3A87DD9-5A3E-43D0-9859-C11256C5E52D}" type="slidenum">
              <a:rPr kumimoji="1" lang="ja-JP" altLang="en-US" smtClean="0"/>
              <a:t>‹#›</a:t>
            </a:fld>
            <a:endParaRPr kumimoji="1" lang="ja-JP" altLang="en-US"/>
          </a:p>
        </p:txBody>
      </p:sp>
    </p:spTree>
    <p:extLst>
      <p:ext uri="{BB962C8B-B14F-4D97-AF65-F5344CB8AC3E}">
        <p14:creationId xmlns:p14="http://schemas.microsoft.com/office/powerpoint/2010/main" val="1503672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330C49A-E8F6-1FE7-818A-080115849097}"/>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C32EBED-06C0-F1F5-383D-CC62A3E01165}"/>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505AB6F-468B-C3F9-5230-03DC7F7090BD}"/>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F4CB310F-3B47-4AA5-B89A-144313C3CB60}" type="datetimeFigureOut">
              <a:rPr kumimoji="1" lang="ja-JP" altLang="en-US" smtClean="0"/>
              <a:t>2024/3/27</a:t>
            </a:fld>
            <a:endParaRPr kumimoji="1" lang="ja-JP" altLang="en-US"/>
          </a:p>
        </p:txBody>
      </p:sp>
      <p:sp>
        <p:nvSpPr>
          <p:cNvPr id="5" name="フッター プレースホルダー 4">
            <a:extLst>
              <a:ext uri="{FF2B5EF4-FFF2-40B4-BE49-F238E27FC236}">
                <a16:creationId xmlns:a16="http://schemas.microsoft.com/office/drawing/2014/main" id="{5F03CDEF-5C37-D9A2-4E55-FBFDD8C73955}"/>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E31F221-DCDB-BE56-92F9-C8FC54CB310B}"/>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D3A87DD9-5A3E-43D0-9859-C11256C5E52D}" type="slidenum">
              <a:rPr kumimoji="1" lang="ja-JP" altLang="en-US" smtClean="0"/>
              <a:t>‹#›</a:t>
            </a:fld>
            <a:endParaRPr kumimoji="1" lang="ja-JP" altLang="en-US"/>
          </a:p>
        </p:txBody>
      </p:sp>
    </p:spTree>
    <p:extLst>
      <p:ext uri="{BB962C8B-B14F-4D97-AF65-F5344CB8AC3E}">
        <p14:creationId xmlns:p14="http://schemas.microsoft.com/office/powerpoint/2010/main" val="2090554768"/>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1777C6E5-2EE7-4971-A9D0-E22D37E50714}"/>
              </a:ext>
            </a:extLst>
          </p:cNvPr>
          <p:cNvSpPr/>
          <p:nvPr/>
        </p:nvSpPr>
        <p:spPr>
          <a:xfrm>
            <a:off x="30473" y="2995964"/>
            <a:ext cx="6804499" cy="598182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吹き出し: 角を丸めた四角形 22">
            <a:extLst>
              <a:ext uri="{FF2B5EF4-FFF2-40B4-BE49-F238E27FC236}">
                <a16:creationId xmlns:a16="http://schemas.microsoft.com/office/drawing/2014/main" id="{A55A917F-0554-413B-A400-C6BA74EFD79E}"/>
              </a:ext>
            </a:extLst>
          </p:cNvPr>
          <p:cNvSpPr/>
          <p:nvPr/>
        </p:nvSpPr>
        <p:spPr>
          <a:xfrm>
            <a:off x="4072652" y="9035052"/>
            <a:ext cx="2754875" cy="660050"/>
          </a:xfrm>
          <a:prstGeom prst="wedgeRoundRectCallout">
            <a:avLst>
              <a:gd name="adj1" fmla="val -66098"/>
              <a:gd name="adj2" fmla="val 33182"/>
              <a:gd name="adj3" fmla="val 16667"/>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吹き出し: 円形 8">
            <a:extLst>
              <a:ext uri="{FF2B5EF4-FFF2-40B4-BE49-F238E27FC236}">
                <a16:creationId xmlns:a16="http://schemas.microsoft.com/office/drawing/2014/main" id="{F0A5B6B7-01F7-4FB3-B5D5-A73F44079ADB}"/>
              </a:ext>
            </a:extLst>
          </p:cNvPr>
          <p:cNvSpPr/>
          <p:nvPr/>
        </p:nvSpPr>
        <p:spPr>
          <a:xfrm>
            <a:off x="590450" y="1162929"/>
            <a:ext cx="1732047" cy="1032193"/>
          </a:xfrm>
          <a:prstGeom prst="wedgeEllipseCallout">
            <a:avLst>
              <a:gd name="adj1" fmla="val 53558"/>
              <a:gd name="adj2" fmla="val 5907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2" name="タイトル 1">
            <a:extLst>
              <a:ext uri="{FF2B5EF4-FFF2-40B4-BE49-F238E27FC236}">
                <a16:creationId xmlns:a16="http://schemas.microsoft.com/office/drawing/2014/main" id="{B04C8487-41A4-40ED-8342-CB4FEDC2F99E}"/>
              </a:ext>
            </a:extLst>
          </p:cNvPr>
          <p:cNvSpPr>
            <a:spLocks noGrp="1"/>
          </p:cNvSpPr>
          <p:nvPr>
            <p:ph type="ctrTitle"/>
          </p:nvPr>
        </p:nvSpPr>
        <p:spPr>
          <a:xfrm>
            <a:off x="2041747" y="278270"/>
            <a:ext cx="4629150" cy="680842"/>
          </a:xfrm>
        </p:spPr>
        <p:txBody>
          <a:bodyPr>
            <a:normAutofit fontScale="90000"/>
          </a:bodyPr>
          <a:lstStyle/>
          <a:p>
            <a:r>
              <a:rPr lang="ja-JP" altLang="en-US" sz="4400" b="1" dirty="0">
                <a:solidFill>
                  <a:schemeClr val="accent4">
                    <a:lumMod val="7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研修</a:t>
            </a:r>
            <a:r>
              <a:rPr kumimoji="1" lang="ja-JP" altLang="en-US" sz="4400" b="1" dirty="0">
                <a:solidFill>
                  <a:schemeClr val="accent4">
                    <a:lumMod val="7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旅行支援事業</a:t>
            </a:r>
          </a:p>
        </p:txBody>
      </p:sp>
      <p:sp>
        <p:nvSpPr>
          <p:cNvPr id="3" name="字幕 2">
            <a:extLst>
              <a:ext uri="{FF2B5EF4-FFF2-40B4-BE49-F238E27FC236}">
                <a16:creationId xmlns:a16="http://schemas.microsoft.com/office/drawing/2014/main" id="{DC49329D-DF6D-4184-A538-8DF3070E2855}"/>
              </a:ext>
            </a:extLst>
          </p:cNvPr>
          <p:cNvSpPr>
            <a:spLocks noGrp="1"/>
          </p:cNvSpPr>
          <p:nvPr>
            <p:ph type="subTitle" idx="1"/>
          </p:nvPr>
        </p:nvSpPr>
        <p:spPr>
          <a:xfrm>
            <a:off x="2441781" y="1041763"/>
            <a:ext cx="3234779" cy="338554"/>
          </a:xfrm>
        </p:spPr>
        <p:txBody>
          <a:bodyPr>
            <a:normAutofit/>
          </a:bodyPr>
          <a:lstStyle/>
          <a:p>
            <a:r>
              <a:rPr kumimoji="1" lang="ja-JP" altLang="en-US" sz="1400" b="1" dirty="0">
                <a:latin typeface="HG丸ｺﾞｼｯｸM-PRO" panose="020F0600000000000000" pitchFamily="50" charset="-128"/>
                <a:ea typeface="HG丸ｺﾞｼｯｸM-PRO" panose="020F0600000000000000" pitchFamily="50" charset="-128"/>
              </a:rPr>
              <a:t>企業／旅行会社それぞれに・・・</a:t>
            </a:r>
          </a:p>
        </p:txBody>
      </p:sp>
      <p:sp>
        <p:nvSpPr>
          <p:cNvPr id="4" name="テキスト ボックス 3">
            <a:extLst>
              <a:ext uri="{FF2B5EF4-FFF2-40B4-BE49-F238E27FC236}">
                <a16:creationId xmlns:a16="http://schemas.microsoft.com/office/drawing/2014/main" id="{5D3D9B8D-0F3A-4A98-BC9F-FFF7CB5EE2CC}"/>
              </a:ext>
            </a:extLst>
          </p:cNvPr>
          <p:cNvSpPr txBox="1"/>
          <p:nvPr/>
        </p:nvSpPr>
        <p:spPr>
          <a:xfrm>
            <a:off x="-9615" y="-38875"/>
            <a:ext cx="4514850" cy="307777"/>
          </a:xfrm>
          <a:prstGeom prst="rect">
            <a:avLst/>
          </a:prstGeom>
          <a:noFill/>
        </p:spPr>
        <p:txBody>
          <a:bodyPr wrap="square" rtlCol="0">
            <a:spAutoFit/>
          </a:bodyPr>
          <a:lstStyle/>
          <a:p>
            <a:r>
              <a:rPr kumimoji="1" lang="ja-JP" altLang="en-US" sz="1400" dirty="0">
                <a:solidFill>
                  <a:schemeClr val="tx2"/>
                </a:solidFill>
                <a:latin typeface="HG丸ｺﾞｼｯｸM-PRO" panose="020F0600000000000000" pitchFamily="50" charset="-128"/>
                <a:ea typeface="HG丸ｺﾞｼｯｸM-PRO" panose="020F0600000000000000" pitchFamily="50" charset="-128"/>
              </a:rPr>
              <a:t>対象地域への研修旅行を行う企業と旅行会社への支援</a:t>
            </a:r>
          </a:p>
        </p:txBody>
      </p:sp>
      <p:sp>
        <p:nvSpPr>
          <p:cNvPr id="5" name="四角形: 角を丸くする 4">
            <a:extLst>
              <a:ext uri="{FF2B5EF4-FFF2-40B4-BE49-F238E27FC236}">
                <a16:creationId xmlns:a16="http://schemas.microsoft.com/office/drawing/2014/main" id="{9473AFCC-3C38-4500-AA31-4F4F92F013C0}"/>
              </a:ext>
            </a:extLst>
          </p:cNvPr>
          <p:cNvSpPr/>
          <p:nvPr/>
        </p:nvSpPr>
        <p:spPr>
          <a:xfrm>
            <a:off x="180539" y="307777"/>
            <a:ext cx="1857721" cy="68084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b="1" dirty="0">
                <a:latin typeface="HG丸ｺﾞｼｯｸM-PRO" panose="020F0600000000000000" pitchFamily="50" charset="-128"/>
                <a:ea typeface="HG丸ｺﾞｼｯｸM-PRO" panose="020F0600000000000000" pitchFamily="50" charset="-128"/>
              </a:rPr>
              <a:t>避難解除区域等</a:t>
            </a:r>
            <a:endParaRPr kumimoji="1" lang="en-US" altLang="ja-JP" sz="1100" b="1" dirty="0">
              <a:latin typeface="HG丸ｺﾞｼｯｸM-PRO" panose="020F0600000000000000" pitchFamily="50" charset="-128"/>
              <a:ea typeface="HG丸ｺﾞｼｯｸM-PRO" panose="020F0600000000000000" pitchFamily="50" charset="-128"/>
            </a:endParaRPr>
          </a:p>
          <a:p>
            <a:r>
              <a:rPr kumimoji="1" lang="ja-JP" altLang="en-US" sz="1100" b="1" dirty="0">
                <a:latin typeface="HG丸ｺﾞｼｯｸM-PRO" panose="020F0600000000000000" pitchFamily="50" charset="-128"/>
                <a:ea typeface="HG丸ｺﾞｼｯｸM-PRO" panose="020F0600000000000000" pitchFamily="50" charset="-128"/>
              </a:rPr>
              <a:t>１２市町村（</a:t>
            </a:r>
            <a:r>
              <a:rPr kumimoji="1" lang="en-US" altLang="ja-JP" sz="1100" b="1" dirty="0">
                <a:latin typeface="HG丸ｺﾞｼｯｸM-PRO" panose="020F0600000000000000" pitchFamily="50" charset="-128"/>
                <a:ea typeface="HG丸ｺﾞｼｯｸM-PRO" panose="020F0600000000000000" pitchFamily="50" charset="-128"/>
              </a:rPr>
              <a:t>※</a:t>
            </a:r>
            <a:r>
              <a:rPr kumimoji="1" lang="ja-JP" altLang="en-US" sz="1100" b="1" dirty="0">
                <a:latin typeface="HG丸ｺﾞｼｯｸM-PRO" panose="020F0600000000000000" pitchFamily="50" charset="-128"/>
                <a:ea typeface="HG丸ｺﾞｼｯｸM-PRO" panose="020F0600000000000000" pitchFamily="50" charset="-128"/>
              </a:rPr>
              <a:t>１）内に</a:t>
            </a:r>
            <a:endParaRPr kumimoji="1" lang="en-US" altLang="ja-JP" sz="1100" b="1" dirty="0">
              <a:latin typeface="HG丸ｺﾞｼｯｸM-PRO" panose="020F0600000000000000" pitchFamily="50" charset="-128"/>
              <a:ea typeface="HG丸ｺﾞｼｯｸM-PRO" panose="020F0600000000000000" pitchFamily="50" charset="-128"/>
            </a:endParaRPr>
          </a:p>
          <a:p>
            <a:r>
              <a:rPr kumimoji="1" lang="ja-JP" altLang="en-US" sz="1100" b="1" dirty="0">
                <a:latin typeface="HG丸ｺﾞｼｯｸM-PRO" panose="020F0600000000000000" pitchFamily="50" charset="-128"/>
                <a:ea typeface="HG丸ｺﾞｼｯｸM-PRO" panose="020F0600000000000000" pitchFamily="50" charset="-128"/>
              </a:rPr>
              <a:t>宿泊する研修旅行が対象</a:t>
            </a:r>
          </a:p>
        </p:txBody>
      </p:sp>
      <p:sp>
        <p:nvSpPr>
          <p:cNvPr id="6" name="テキスト ボックス 5">
            <a:extLst>
              <a:ext uri="{FF2B5EF4-FFF2-40B4-BE49-F238E27FC236}">
                <a16:creationId xmlns:a16="http://schemas.microsoft.com/office/drawing/2014/main" id="{4EBC4072-7820-4135-857D-2240A9429E9B}"/>
              </a:ext>
            </a:extLst>
          </p:cNvPr>
          <p:cNvSpPr txBox="1"/>
          <p:nvPr/>
        </p:nvSpPr>
        <p:spPr>
          <a:xfrm>
            <a:off x="709734" y="1303708"/>
            <a:ext cx="1392944" cy="677108"/>
          </a:xfrm>
          <a:prstGeom prst="rect">
            <a:avLst/>
          </a:prstGeom>
          <a:noFill/>
        </p:spPr>
        <p:txBody>
          <a:bodyPr wrap="square" rtlCol="0">
            <a:spAutoFit/>
          </a:bodyPr>
          <a:lstStyle/>
          <a:p>
            <a:pPr algn="dist"/>
            <a:r>
              <a:rPr kumimoji="1" lang="en-US" altLang="ja-JP" sz="2000" b="1" dirty="0">
                <a:solidFill>
                  <a:schemeClr val="accent3"/>
                </a:solidFill>
                <a:latin typeface="HG丸ｺﾞｼｯｸM-PRO" panose="020F0600000000000000" pitchFamily="50" charset="-128"/>
                <a:ea typeface="HG丸ｺﾞｼｯｸM-PRO" panose="020F0600000000000000" pitchFamily="50" charset="-128"/>
              </a:rPr>
              <a:t>100</a:t>
            </a:r>
            <a:r>
              <a:rPr kumimoji="1" lang="ja-JP" altLang="en-US" sz="2000" b="1" dirty="0">
                <a:solidFill>
                  <a:schemeClr val="accent3"/>
                </a:solidFill>
                <a:latin typeface="HG丸ｺﾞｼｯｸM-PRO" panose="020F0600000000000000" pitchFamily="50" charset="-128"/>
                <a:ea typeface="HG丸ｺﾞｼｯｸM-PRO" panose="020F0600000000000000" pitchFamily="50" charset="-128"/>
              </a:rPr>
              <a:t>人泊</a:t>
            </a:r>
            <a:endParaRPr kumimoji="1" lang="en-US" altLang="ja-JP" sz="2000" b="1" dirty="0">
              <a:solidFill>
                <a:schemeClr val="accent3"/>
              </a:solidFill>
              <a:latin typeface="HG丸ｺﾞｼｯｸM-PRO" panose="020F0600000000000000" pitchFamily="50" charset="-128"/>
              <a:ea typeface="HG丸ｺﾞｼｯｸM-PRO" panose="020F0600000000000000" pitchFamily="50" charset="-128"/>
            </a:endParaRPr>
          </a:p>
          <a:p>
            <a:pPr algn="ctr"/>
            <a:r>
              <a:rPr kumimoji="1" lang="ja-JP" altLang="en-US" dirty="0">
                <a:solidFill>
                  <a:schemeClr val="accent3"/>
                </a:solidFill>
                <a:latin typeface="HG丸ｺﾞｼｯｸM-PRO" panose="020F0600000000000000" pitchFamily="50" charset="-128"/>
                <a:ea typeface="HG丸ｺﾞｼｯｸM-PRO" panose="020F0600000000000000" pitchFamily="50" charset="-128"/>
              </a:rPr>
              <a:t>以上で最大</a:t>
            </a:r>
            <a:endParaRPr kumimoji="1" lang="ja-JP" altLang="en-US" sz="2000" dirty="0">
              <a:solidFill>
                <a:schemeClr val="accent3"/>
              </a:solidFill>
              <a:latin typeface="HG丸ｺﾞｼｯｸM-PRO" panose="020F0600000000000000" pitchFamily="50" charset="-128"/>
              <a:ea typeface="HG丸ｺﾞｼｯｸM-PRO" panose="020F0600000000000000" pitchFamily="50" charset="-128"/>
            </a:endParaRPr>
          </a:p>
        </p:txBody>
      </p:sp>
      <p:sp>
        <p:nvSpPr>
          <p:cNvPr id="8" name="テキスト ボックス 7">
            <a:extLst>
              <a:ext uri="{FF2B5EF4-FFF2-40B4-BE49-F238E27FC236}">
                <a16:creationId xmlns:a16="http://schemas.microsoft.com/office/drawing/2014/main" id="{A00D952A-3198-477C-88F4-21137D8F4B47}"/>
              </a:ext>
            </a:extLst>
          </p:cNvPr>
          <p:cNvSpPr txBox="1"/>
          <p:nvPr/>
        </p:nvSpPr>
        <p:spPr>
          <a:xfrm>
            <a:off x="2717974" y="1048260"/>
            <a:ext cx="2432637" cy="1862048"/>
          </a:xfrm>
          <a:prstGeom prst="rect">
            <a:avLst/>
          </a:prstGeom>
          <a:noFill/>
        </p:spPr>
        <p:txBody>
          <a:bodyPr wrap="square" rtlCol="0">
            <a:spAutoFit/>
          </a:bodyPr>
          <a:lstStyle/>
          <a:p>
            <a:r>
              <a:rPr kumimoji="1" lang="en-US" altLang="ja-JP" sz="11500" b="1" dirty="0">
                <a:ln w="0"/>
                <a:solidFill>
                  <a:schemeClr val="accent1"/>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rPr>
              <a:t>20</a:t>
            </a:r>
            <a:endParaRPr kumimoji="1" lang="ja-JP" altLang="en-US" sz="11500" b="1" dirty="0">
              <a:ln w="0"/>
              <a:solidFill>
                <a:schemeClr val="accent1"/>
              </a:solidFill>
              <a:effectLst>
                <a:outerShdw blurRad="38100" dist="25400" dir="5400000" algn="ctr" rotWithShape="0">
                  <a:srgbClr val="6E747A">
                    <a:alpha val="43000"/>
                  </a:srgbClr>
                </a:outerShdw>
              </a:effectLst>
              <a:latin typeface="HG丸ｺﾞｼｯｸM-PRO" panose="020F0600000000000000" pitchFamily="50" charset="-128"/>
              <a:ea typeface="HG丸ｺﾞｼｯｸM-PRO" panose="020F0600000000000000" pitchFamily="50" charset="-128"/>
            </a:endParaRPr>
          </a:p>
        </p:txBody>
      </p:sp>
      <p:sp>
        <p:nvSpPr>
          <p:cNvPr id="11" name="テキスト ボックス 10">
            <a:extLst>
              <a:ext uri="{FF2B5EF4-FFF2-40B4-BE49-F238E27FC236}">
                <a16:creationId xmlns:a16="http://schemas.microsoft.com/office/drawing/2014/main" id="{68956916-848D-405E-9A11-97FF27F5BC23}"/>
              </a:ext>
            </a:extLst>
          </p:cNvPr>
          <p:cNvSpPr txBox="1"/>
          <p:nvPr/>
        </p:nvSpPr>
        <p:spPr>
          <a:xfrm>
            <a:off x="5089424" y="1773940"/>
            <a:ext cx="738664" cy="1012297"/>
          </a:xfrm>
          <a:prstGeom prst="rect">
            <a:avLst/>
          </a:prstGeom>
          <a:noFill/>
        </p:spPr>
        <p:txBody>
          <a:bodyPr vert="eaVert" wrap="square" rtlCol="0">
            <a:spAutoFit/>
          </a:bodyPr>
          <a:lstStyle/>
          <a:p>
            <a:r>
              <a:rPr kumimoji="1" lang="ja-JP" altLang="en-US" sz="3600" dirty="0">
                <a:solidFill>
                  <a:schemeClr val="accent3"/>
                </a:solidFill>
                <a:latin typeface="HG丸ｺﾞｼｯｸM-PRO" panose="020F0600000000000000" pitchFamily="50" charset="-128"/>
                <a:ea typeface="HG丸ｺﾞｼｯｸM-PRO" panose="020F0600000000000000" pitchFamily="50" charset="-128"/>
              </a:rPr>
              <a:t>万円</a:t>
            </a:r>
          </a:p>
        </p:txBody>
      </p:sp>
      <p:sp>
        <p:nvSpPr>
          <p:cNvPr id="18" name="テキスト ボックス 17">
            <a:extLst>
              <a:ext uri="{FF2B5EF4-FFF2-40B4-BE49-F238E27FC236}">
                <a16:creationId xmlns:a16="http://schemas.microsoft.com/office/drawing/2014/main" id="{0DDF3EF7-63CE-424D-8D4C-5FD725A9F677}"/>
              </a:ext>
            </a:extLst>
          </p:cNvPr>
          <p:cNvSpPr txBox="1"/>
          <p:nvPr/>
        </p:nvSpPr>
        <p:spPr>
          <a:xfrm>
            <a:off x="-58436" y="8963555"/>
            <a:ext cx="2500217" cy="276999"/>
          </a:xfrm>
          <a:prstGeom prst="rect">
            <a:avLst/>
          </a:prstGeom>
          <a:noFill/>
        </p:spPr>
        <p:txBody>
          <a:bodyPr wrap="square" rtlCol="0">
            <a:spAutoFit/>
          </a:bodyPr>
          <a:lstStyle/>
          <a:p>
            <a:r>
              <a:rPr kumimoji="1" lang="ja-JP" altLang="en-US" sz="1200" b="1" dirty="0">
                <a:solidFill>
                  <a:schemeClr val="accent2"/>
                </a:solidFill>
                <a:latin typeface="HG丸ｺﾞｼｯｸM-PRO" panose="020F0600000000000000" pitchFamily="50" charset="-128"/>
                <a:ea typeface="HG丸ｺﾞｼｯｸM-PRO" panose="020F0600000000000000" pitchFamily="50" charset="-128"/>
              </a:rPr>
              <a:t>■　申請・問い合わせ先　■</a:t>
            </a:r>
          </a:p>
        </p:txBody>
      </p:sp>
      <p:sp>
        <p:nvSpPr>
          <p:cNvPr id="19" name="テキスト ボックス 18">
            <a:extLst>
              <a:ext uri="{FF2B5EF4-FFF2-40B4-BE49-F238E27FC236}">
                <a16:creationId xmlns:a16="http://schemas.microsoft.com/office/drawing/2014/main" id="{0AD0712B-3B4A-453A-8050-AAC29054D620}"/>
              </a:ext>
            </a:extLst>
          </p:cNvPr>
          <p:cNvSpPr txBox="1"/>
          <p:nvPr/>
        </p:nvSpPr>
        <p:spPr>
          <a:xfrm>
            <a:off x="-58436" y="9395278"/>
            <a:ext cx="4430537" cy="246221"/>
          </a:xfrm>
          <a:prstGeom prst="rect">
            <a:avLst/>
          </a:prstGeom>
          <a:noFill/>
        </p:spPr>
        <p:txBody>
          <a:bodyPr wrap="square" rtlCol="0">
            <a:spAutoFit/>
          </a:bodyPr>
          <a:lstStyle/>
          <a:p>
            <a:r>
              <a:rPr kumimoji="1" lang="ja-JP" altLang="en-US" sz="900" b="1" dirty="0">
                <a:solidFill>
                  <a:schemeClr val="bg1"/>
                </a:solidFill>
                <a:latin typeface="HG丸ｺﾞｼｯｸM-PRO" panose="020F0600000000000000" pitchFamily="50" charset="-128"/>
                <a:ea typeface="HG丸ｺﾞｼｯｸM-PRO" panose="020F0600000000000000" pitchFamily="50" charset="-128"/>
              </a:rPr>
              <a:t>＜</a:t>
            </a:r>
            <a:r>
              <a:rPr kumimoji="1" lang="ja-JP" altLang="en-US" sz="900" b="1" dirty="0">
                <a:solidFill>
                  <a:schemeClr val="accent2"/>
                </a:solidFill>
                <a:latin typeface="HG丸ｺﾞｼｯｸM-PRO" panose="020F0600000000000000" pitchFamily="50" charset="-128"/>
                <a:ea typeface="HG丸ｺﾞｼｯｸM-PRO" panose="020F0600000000000000" pitchFamily="50" charset="-128"/>
              </a:rPr>
              <a:t>事務受託＞</a:t>
            </a:r>
            <a:r>
              <a:rPr kumimoji="1" lang="ja-JP" altLang="en-US" sz="1000" b="1" dirty="0">
                <a:solidFill>
                  <a:schemeClr val="accent2"/>
                </a:solidFill>
                <a:latin typeface="HG丸ｺﾞｼｯｸM-PRO" panose="020F0600000000000000" pitchFamily="50" charset="-128"/>
                <a:ea typeface="HG丸ｺﾞｼｯｸM-PRO" panose="020F0600000000000000" pitchFamily="50" charset="-128"/>
              </a:rPr>
              <a:t>（一社）福島県再生可能エネルギー推進センター</a:t>
            </a:r>
            <a:endParaRPr kumimoji="1" lang="en-US" altLang="ja-JP" sz="1000" b="1" dirty="0">
              <a:solidFill>
                <a:schemeClr val="accent2"/>
              </a:solidFill>
              <a:latin typeface="HG丸ｺﾞｼｯｸM-PRO" panose="020F0600000000000000" pitchFamily="50" charset="-128"/>
              <a:ea typeface="HG丸ｺﾞｼｯｸM-PRO" panose="020F0600000000000000" pitchFamily="50" charset="-128"/>
            </a:endParaRPr>
          </a:p>
        </p:txBody>
      </p:sp>
      <p:sp>
        <p:nvSpPr>
          <p:cNvPr id="20" name="テキスト ボックス 19">
            <a:extLst>
              <a:ext uri="{FF2B5EF4-FFF2-40B4-BE49-F238E27FC236}">
                <a16:creationId xmlns:a16="http://schemas.microsoft.com/office/drawing/2014/main" id="{0F7DA3E6-3A96-4547-8CCF-FC27DAC17795}"/>
              </a:ext>
            </a:extLst>
          </p:cNvPr>
          <p:cNvSpPr txBox="1"/>
          <p:nvPr/>
        </p:nvSpPr>
        <p:spPr>
          <a:xfrm>
            <a:off x="477472" y="9553429"/>
            <a:ext cx="6913639" cy="369332"/>
          </a:xfrm>
          <a:prstGeom prst="rect">
            <a:avLst/>
          </a:prstGeom>
          <a:noFill/>
        </p:spPr>
        <p:txBody>
          <a:bodyPr wrap="square" rtlCol="0">
            <a:spAutoFit/>
          </a:bodyPr>
          <a:lstStyle/>
          <a:p>
            <a:r>
              <a:rPr kumimoji="1" lang="ja-JP" altLang="en-US" sz="800" dirty="0">
                <a:solidFill>
                  <a:schemeClr val="accent2"/>
                </a:solidFill>
                <a:latin typeface="HG丸ｺﾞｼｯｸM-PRO" panose="020F0600000000000000" pitchFamily="50" charset="-128"/>
                <a:ea typeface="HG丸ｺﾞｼｯｸM-PRO" panose="020F0600000000000000" pitchFamily="50" charset="-128"/>
              </a:rPr>
              <a:t>〒</a:t>
            </a:r>
            <a:r>
              <a:rPr kumimoji="1" lang="en-US" altLang="ja-JP" sz="800" dirty="0">
                <a:solidFill>
                  <a:schemeClr val="accent2"/>
                </a:solidFill>
                <a:latin typeface="HG丸ｺﾞｼｯｸM-PRO" panose="020F0600000000000000" pitchFamily="50" charset="-128"/>
                <a:ea typeface="HG丸ｺﾞｼｯｸM-PRO" panose="020F0600000000000000" pitchFamily="50" charset="-128"/>
              </a:rPr>
              <a:t>960-8043</a:t>
            </a:r>
            <a:r>
              <a:rPr kumimoji="1" lang="ja-JP" altLang="en-US" sz="800" dirty="0">
                <a:solidFill>
                  <a:schemeClr val="accent2"/>
                </a:solidFill>
                <a:latin typeface="HG丸ｺﾞｼｯｸM-PRO" panose="020F0600000000000000" pitchFamily="50" charset="-128"/>
                <a:ea typeface="HG丸ｺﾞｼｯｸM-PRO" panose="020F0600000000000000" pitchFamily="50" charset="-128"/>
              </a:rPr>
              <a:t>　</a:t>
            </a:r>
            <a:r>
              <a:rPr kumimoji="1" lang="ja-JP" altLang="en-US" sz="900" dirty="0">
                <a:solidFill>
                  <a:schemeClr val="accent2"/>
                </a:solidFill>
                <a:latin typeface="HG丸ｺﾞｼｯｸM-PRO" panose="020F0600000000000000" pitchFamily="50" charset="-128"/>
                <a:ea typeface="HG丸ｺﾞｼｯｸM-PRO" panose="020F0600000000000000" pitchFamily="50" charset="-128"/>
              </a:rPr>
              <a:t>福島県福島市中町</a:t>
            </a:r>
            <a:r>
              <a:rPr kumimoji="1" lang="en-US" altLang="ja-JP" sz="900" dirty="0">
                <a:solidFill>
                  <a:schemeClr val="accent2"/>
                </a:solidFill>
                <a:latin typeface="HG丸ｺﾞｼｯｸM-PRO" panose="020F0600000000000000" pitchFamily="50" charset="-128"/>
                <a:ea typeface="HG丸ｺﾞｼｯｸM-PRO" panose="020F0600000000000000" pitchFamily="50" charset="-128"/>
              </a:rPr>
              <a:t>5-21</a:t>
            </a:r>
            <a:r>
              <a:rPr kumimoji="1" lang="ja-JP" altLang="en-US" sz="900" dirty="0">
                <a:solidFill>
                  <a:schemeClr val="accent2"/>
                </a:solidFill>
                <a:latin typeface="HG丸ｺﾞｼｯｸM-PRO" panose="020F0600000000000000" pitchFamily="50" charset="-128"/>
                <a:ea typeface="HG丸ｺﾞｼｯｸM-PRO" panose="020F0600000000000000" pitchFamily="50" charset="-128"/>
              </a:rPr>
              <a:t>福島県消防会館３階　</a:t>
            </a:r>
            <a:endParaRPr kumimoji="1" lang="en-US" altLang="ja-JP" sz="900" dirty="0">
              <a:solidFill>
                <a:schemeClr val="accent2"/>
              </a:solidFill>
              <a:latin typeface="HG丸ｺﾞｼｯｸM-PRO" panose="020F0600000000000000" pitchFamily="50" charset="-128"/>
              <a:ea typeface="HG丸ｺﾞｼｯｸM-PRO" panose="020F0600000000000000" pitchFamily="50" charset="-128"/>
            </a:endParaRPr>
          </a:p>
          <a:p>
            <a:r>
              <a:rPr kumimoji="1" lang="en-US" altLang="ja-JP" sz="900" dirty="0">
                <a:solidFill>
                  <a:schemeClr val="accent2"/>
                </a:solidFill>
                <a:latin typeface="HG丸ｺﾞｼｯｸM-PRO" panose="020F0600000000000000" pitchFamily="50" charset="-128"/>
                <a:ea typeface="HG丸ｺﾞｼｯｸM-PRO" panose="020F0600000000000000" pitchFamily="50" charset="-128"/>
              </a:rPr>
              <a:t>mail</a:t>
            </a:r>
            <a:r>
              <a:rPr kumimoji="1" lang="ja-JP" altLang="en-US" sz="900" dirty="0">
                <a:solidFill>
                  <a:schemeClr val="accent2"/>
                </a:solidFill>
                <a:latin typeface="HG丸ｺﾞｼｯｸM-PRO" panose="020F0600000000000000" pitchFamily="50" charset="-128"/>
                <a:ea typeface="HG丸ｺﾞｼｯｸM-PRO" panose="020F0600000000000000" pitchFamily="50" charset="-128"/>
              </a:rPr>
              <a:t>：</a:t>
            </a:r>
            <a:r>
              <a:rPr kumimoji="1" lang="en-US" altLang="ja-JP" sz="900" dirty="0">
                <a:solidFill>
                  <a:schemeClr val="accent2"/>
                </a:solidFill>
                <a:latin typeface="HG丸ｺﾞｼｯｸM-PRO" panose="020F0600000000000000" pitchFamily="50" charset="-128"/>
                <a:ea typeface="HG丸ｺﾞｼｯｸM-PRO" panose="020F0600000000000000" pitchFamily="50" charset="-128"/>
              </a:rPr>
              <a:t>kyogikai_contact@f-reenergy.org</a:t>
            </a:r>
            <a:r>
              <a:rPr kumimoji="1" lang="ja-JP" altLang="en-US" sz="900" dirty="0">
                <a:solidFill>
                  <a:schemeClr val="accent2"/>
                </a:solidFill>
                <a:latin typeface="HG丸ｺﾞｼｯｸM-PRO" panose="020F0600000000000000" pitchFamily="50" charset="-128"/>
                <a:ea typeface="HG丸ｺﾞｼｯｸM-PRO" panose="020F0600000000000000" pitchFamily="50" charset="-128"/>
              </a:rPr>
              <a:t>　</a:t>
            </a:r>
            <a:r>
              <a:rPr kumimoji="1" lang="en-US" altLang="ja-JP" sz="900" dirty="0">
                <a:solidFill>
                  <a:schemeClr val="accent2"/>
                </a:solidFill>
                <a:latin typeface="HG丸ｺﾞｼｯｸM-PRO" panose="020F0600000000000000" pitchFamily="50" charset="-128"/>
                <a:ea typeface="HG丸ｺﾞｼｯｸM-PRO" panose="020F0600000000000000" pitchFamily="50" charset="-128"/>
              </a:rPr>
              <a:t>/</a:t>
            </a:r>
            <a:r>
              <a:rPr kumimoji="1" lang="ja-JP" altLang="en-US" sz="900" dirty="0">
                <a:solidFill>
                  <a:schemeClr val="accent2"/>
                </a:solidFill>
                <a:latin typeface="HG丸ｺﾞｼｯｸM-PRO" panose="020F0600000000000000" pitchFamily="50" charset="-128"/>
                <a:ea typeface="HG丸ｺﾞｼｯｸM-PRO" panose="020F0600000000000000" pitchFamily="50" charset="-128"/>
              </a:rPr>
              <a:t>　</a:t>
            </a:r>
            <a:r>
              <a:rPr kumimoji="1" lang="en-US" altLang="ja-JP" sz="900" dirty="0">
                <a:solidFill>
                  <a:schemeClr val="accent2"/>
                </a:solidFill>
                <a:latin typeface="HG丸ｺﾞｼｯｸM-PRO" panose="020F0600000000000000" pitchFamily="50" charset="-128"/>
                <a:ea typeface="HG丸ｺﾞｼｯｸM-PRO" panose="020F0600000000000000" pitchFamily="50" charset="-128"/>
              </a:rPr>
              <a:t>TEL</a:t>
            </a:r>
            <a:r>
              <a:rPr kumimoji="1" lang="ja-JP" altLang="en-US" sz="900" dirty="0">
                <a:solidFill>
                  <a:schemeClr val="accent2"/>
                </a:solidFill>
                <a:latin typeface="HG丸ｺﾞｼｯｸM-PRO" panose="020F0600000000000000" pitchFamily="50" charset="-128"/>
                <a:ea typeface="HG丸ｺﾞｼｯｸM-PRO" panose="020F0600000000000000" pitchFamily="50" charset="-128"/>
              </a:rPr>
              <a:t>：</a:t>
            </a:r>
            <a:r>
              <a:rPr kumimoji="1" lang="en-US" altLang="ja-JP" sz="900" dirty="0">
                <a:solidFill>
                  <a:schemeClr val="accent2"/>
                </a:solidFill>
                <a:latin typeface="HG丸ｺﾞｼｯｸM-PRO" panose="020F0600000000000000" pitchFamily="50" charset="-128"/>
                <a:ea typeface="HG丸ｺﾞｼｯｸM-PRO" panose="020F0600000000000000" pitchFamily="50" charset="-128"/>
              </a:rPr>
              <a:t>024-529-7463</a:t>
            </a:r>
            <a:r>
              <a:rPr kumimoji="1" lang="ja-JP" altLang="en-US" sz="900" dirty="0">
                <a:solidFill>
                  <a:schemeClr val="accent2"/>
                </a:solidFill>
                <a:latin typeface="HG丸ｺﾞｼｯｸM-PRO" panose="020F0600000000000000" pitchFamily="50" charset="-128"/>
                <a:ea typeface="HG丸ｺﾞｼｯｸM-PRO" panose="020F0600000000000000" pitchFamily="50" charset="-128"/>
              </a:rPr>
              <a:t>　</a:t>
            </a:r>
            <a:r>
              <a:rPr kumimoji="1" lang="en-US" altLang="ja-JP" sz="900" dirty="0">
                <a:solidFill>
                  <a:schemeClr val="accent2"/>
                </a:solidFill>
                <a:latin typeface="HG丸ｺﾞｼｯｸM-PRO" panose="020F0600000000000000" pitchFamily="50" charset="-128"/>
                <a:ea typeface="HG丸ｺﾞｼｯｸM-PRO" panose="020F0600000000000000" pitchFamily="50" charset="-128"/>
              </a:rPr>
              <a:t>/</a:t>
            </a:r>
            <a:r>
              <a:rPr kumimoji="1" lang="ja-JP" altLang="en-US" sz="900" dirty="0">
                <a:solidFill>
                  <a:schemeClr val="accent2"/>
                </a:solidFill>
                <a:latin typeface="HG丸ｺﾞｼｯｸM-PRO" panose="020F0600000000000000" pitchFamily="50" charset="-128"/>
                <a:ea typeface="HG丸ｺﾞｼｯｸM-PRO" panose="020F0600000000000000" pitchFamily="50" charset="-128"/>
              </a:rPr>
              <a:t>　</a:t>
            </a:r>
            <a:r>
              <a:rPr kumimoji="1" lang="en-US" altLang="ja-JP" sz="900" dirty="0">
                <a:solidFill>
                  <a:schemeClr val="accent2"/>
                </a:solidFill>
                <a:latin typeface="HG丸ｺﾞｼｯｸM-PRO" panose="020F0600000000000000" pitchFamily="50" charset="-128"/>
                <a:ea typeface="HG丸ｺﾞｼｯｸM-PRO" panose="020F0600000000000000" pitchFamily="50" charset="-128"/>
              </a:rPr>
              <a:t>FAX</a:t>
            </a:r>
            <a:r>
              <a:rPr kumimoji="1" lang="ja-JP" altLang="en-US" sz="900" dirty="0">
                <a:solidFill>
                  <a:schemeClr val="accent2"/>
                </a:solidFill>
                <a:latin typeface="HG丸ｺﾞｼｯｸM-PRO" panose="020F0600000000000000" pitchFamily="50" charset="-128"/>
                <a:ea typeface="HG丸ｺﾞｼｯｸM-PRO" panose="020F0600000000000000" pitchFamily="50" charset="-128"/>
              </a:rPr>
              <a:t>：</a:t>
            </a:r>
            <a:r>
              <a:rPr kumimoji="1" lang="en-US" altLang="ja-JP" sz="900" dirty="0">
                <a:solidFill>
                  <a:schemeClr val="accent2"/>
                </a:solidFill>
                <a:latin typeface="HG丸ｺﾞｼｯｸM-PRO" panose="020F0600000000000000" pitchFamily="50" charset="-128"/>
                <a:ea typeface="HG丸ｺﾞｼｯｸM-PRO" panose="020F0600000000000000" pitchFamily="50" charset="-128"/>
              </a:rPr>
              <a:t>024-526-0072</a:t>
            </a:r>
            <a:endParaRPr kumimoji="1" lang="ja-JP" altLang="en-US" sz="900" dirty="0">
              <a:solidFill>
                <a:schemeClr val="accent2"/>
              </a:solidFill>
              <a:latin typeface="HG丸ｺﾞｼｯｸM-PRO" panose="020F0600000000000000" pitchFamily="50" charset="-128"/>
              <a:ea typeface="HG丸ｺﾞｼｯｸM-PRO" panose="020F0600000000000000" pitchFamily="50" charset="-128"/>
            </a:endParaRPr>
          </a:p>
        </p:txBody>
      </p:sp>
      <p:cxnSp>
        <p:nvCxnSpPr>
          <p:cNvPr id="24" name="直線コネクタ 23">
            <a:extLst>
              <a:ext uri="{FF2B5EF4-FFF2-40B4-BE49-F238E27FC236}">
                <a16:creationId xmlns:a16="http://schemas.microsoft.com/office/drawing/2014/main" id="{D891BFFA-EF76-4B2D-84AC-314451DF40E2}"/>
              </a:ext>
            </a:extLst>
          </p:cNvPr>
          <p:cNvCxnSpPr/>
          <p:nvPr/>
        </p:nvCxnSpPr>
        <p:spPr>
          <a:xfrm>
            <a:off x="5295900" y="4485582"/>
            <a:ext cx="0" cy="1169551"/>
          </a:xfrm>
          <a:prstGeom prst="line">
            <a:avLst/>
          </a:prstGeom>
          <a:ln>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DA091DE2-3DE8-4057-9252-8A5640A3B6EF}"/>
              </a:ext>
            </a:extLst>
          </p:cNvPr>
          <p:cNvSpPr txBox="1"/>
          <p:nvPr/>
        </p:nvSpPr>
        <p:spPr>
          <a:xfrm>
            <a:off x="131011" y="3821668"/>
            <a:ext cx="6595978" cy="4585871"/>
          </a:xfrm>
          <a:prstGeom prst="rect">
            <a:avLst/>
          </a:prstGeom>
          <a:solidFill>
            <a:schemeClr val="bg1"/>
          </a:solidFill>
        </p:spPr>
        <p:txBody>
          <a:bodyPr wrap="square" rtlCol="0">
            <a:spAutoFit/>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sz="1000" dirty="0"/>
          </a:p>
          <a:p>
            <a:endParaRPr kumimoji="1" lang="en-US" altLang="ja-JP" sz="1000" dirty="0"/>
          </a:p>
          <a:p>
            <a:endParaRPr kumimoji="1" lang="en-US" altLang="ja-JP" sz="1000" dirty="0"/>
          </a:p>
          <a:p>
            <a:endParaRPr kumimoji="1" lang="en-US" altLang="ja-JP" sz="1000" dirty="0"/>
          </a:p>
          <a:p>
            <a:endParaRPr kumimoji="1" lang="en-US" altLang="ja-JP" sz="1000" dirty="0"/>
          </a:p>
          <a:p>
            <a:endParaRPr kumimoji="1" lang="en-US" altLang="ja-JP" sz="1000" dirty="0"/>
          </a:p>
          <a:p>
            <a:endParaRPr kumimoji="1" lang="en-US" altLang="ja-JP" sz="1000" dirty="0"/>
          </a:p>
          <a:p>
            <a:endParaRPr kumimoji="1" lang="en-US" altLang="ja-JP" sz="1000" dirty="0"/>
          </a:p>
          <a:p>
            <a:endParaRPr kumimoji="1" lang="en-US" altLang="ja-JP" sz="1000" dirty="0"/>
          </a:p>
          <a:p>
            <a:endParaRPr kumimoji="1" lang="en-US" altLang="ja-JP" sz="1000" dirty="0"/>
          </a:p>
          <a:p>
            <a:endParaRPr kumimoji="1" lang="en-US" altLang="ja-JP" sz="1000" dirty="0"/>
          </a:p>
          <a:p>
            <a:endParaRPr kumimoji="1" lang="en-US" altLang="ja-JP" sz="1000" dirty="0"/>
          </a:p>
          <a:p>
            <a:endParaRPr kumimoji="1" lang="en-US" altLang="ja-JP" sz="1000" dirty="0"/>
          </a:p>
          <a:p>
            <a:endParaRPr kumimoji="1" lang="en-US" altLang="ja-JP" dirty="0"/>
          </a:p>
          <a:p>
            <a:endParaRPr kumimoji="1" lang="en-US" altLang="ja-JP" dirty="0"/>
          </a:p>
        </p:txBody>
      </p:sp>
      <p:sp>
        <p:nvSpPr>
          <p:cNvPr id="29" name="テキスト ボックス 28">
            <a:extLst>
              <a:ext uri="{FF2B5EF4-FFF2-40B4-BE49-F238E27FC236}">
                <a16:creationId xmlns:a16="http://schemas.microsoft.com/office/drawing/2014/main" id="{A49630F5-CC19-4D73-AF34-3C5D3A4BF797}"/>
              </a:ext>
            </a:extLst>
          </p:cNvPr>
          <p:cNvSpPr txBox="1"/>
          <p:nvPr/>
        </p:nvSpPr>
        <p:spPr>
          <a:xfrm>
            <a:off x="313422" y="5098428"/>
            <a:ext cx="6335315" cy="1123384"/>
          </a:xfrm>
          <a:prstGeom prst="rect">
            <a:avLst/>
          </a:prstGeom>
          <a:noFill/>
        </p:spPr>
        <p:txBody>
          <a:bodyPr wrap="square" rtlCol="0">
            <a:spAutoFit/>
          </a:bodyPr>
          <a:lstStyle/>
          <a:p>
            <a:r>
              <a:rPr kumimoji="1" lang="en-US" altLang="ja-JP" sz="1200" b="1" dirty="0">
                <a:solidFill>
                  <a:schemeClr val="accent3"/>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Ⅰ</a:t>
            </a:r>
            <a:r>
              <a:rPr kumimoji="1" lang="ja-JP" altLang="en-US" sz="1200" b="1" dirty="0">
                <a:solidFill>
                  <a:schemeClr val="accent3"/>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企業に対する助成</a:t>
            </a:r>
            <a:endParaRPr kumimoji="1" lang="en-US" altLang="ja-JP" sz="1200" b="1" dirty="0">
              <a:solidFill>
                <a:schemeClr val="accent3"/>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①会社法で定められる各種会社、又は、その他各種法人等のうち協議会長が適当と認めた団体が</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　実施する研修旅行であること</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②避難解除区域等１２市町村内の宿泊施設に延べ</a:t>
            </a:r>
            <a:r>
              <a:rPr lang="en-US" altLang="ja-JP" sz="1100" dirty="0">
                <a:latin typeface="HG丸ｺﾞｼｯｸM-PRO" panose="020F0600000000000000" pitchFamily="50" charset="-128"/>
                <a:ea typeface="HG丸ｺﾞｼｯｸM-PRO" panose="020F0600000000000000" pitchFamily="50" charset="-128"/>
              </a:rPr>
              <a:t>5</a:t>
            </a:r>
            <a:r>
              <a:rPr kumimoji="1" lang="ja-JP" altLang="en-US" sz="1100" dirty="0">
                <a:latin typeface="HG丸ｺﾞｼｯｸM-PRO" panose="020F0600000000000000" pitchFamily="50" charset="-128"/>
                <a:ea typeface="HG丸ｺﾞｼｯｸM-PRO" panose="020F0600000000000000" pitchFamily="50" charset="-128"/>
              </a:rPr>
              <a:t>人泊以上すること</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③避難解除区域等１２市町村の関連プログラムが組み込まれていること（</a:t>
            </a:r>
            <a:r>
              <a:rPr kumimoji="1" lang="en-US" altLang="ja-JP" sz="1100" dirty="0">
                <a:latin typeface="HG丸ｺﾞｼｯｸM-PRO" panose="020F0600000000000000" pitchFamily="50" charset="-128"/>
                <a:ea typeface="HG丸ｺﾞｼｯｸM-PRO" panose="020F0600000000000000" pitchFamily="50" charset="-128"/>
              </a:rPr>
              <a:t>※2</a:t>
            </a:r>
            <a:r>
              <a:rPr kumimoji="1" lang="ja-JP" altLang="en-US" sz="1100" dirty="0">
                <a:latin typeface="HG丸ｺﾞｼｯｸM-PRO" panose="020F0600000000000000" pitchFamily="50" charset="-128"/>
                <a:ea typeface="HG丸ｺﾞｼｯｸM-PRO" panose="020F0600000000000000" pitchFamily="50" charset="-128"/>
              </a:rPr>
              <a:t>）</a:t>
            </a:r>
            <a:endParaRPr kumimoji="1"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④関連プログラムの様子について、</a:t>
            </a:r>
            <a:r>
              <a:rPr lang="en-US" altLang="ja-JP" sz="1100" dirty="0">
                <a:latin typeface="HG丸ｺﾞｼｯｸM-PRO" panose="020F0600000000000000" pitchFamily="50" charset="-128"/>
                <a:ea typeface="HG丸ｺﾞｼｯｸM-PRO" panose="020F0600000000000000" pitchFamily="50" charset="-128"/>
              </a:rPr>
              <a:t>SNS</a:t>
            </a:r>
            <a:r>
              <a:rPr lang="ja-JP" altLang="en-US" sz="1100" dirty="0">
                <a:latin typeface="HG丸ｺﾞｼｯｸM-PRO" panose="020F0600000000000000" pitchFamily="50" charset="-128"/>
                <a:ea typeface="HG丸ｺﾞｼｯｸM-PRO" panose="020F0600000000000000" pitchFamily="50" charset="-128"/>
              </a:rPr>
              <a:t>（</a:t>
            </a:r>
            <a:r>
              <a:rPr lang="en-US" altLang="ja-JP" sz="1100" dirty="0">
                <a:latin typeface="HG丸ｺﾞｼｯｸM-PRO" panose="020F0600000000000000" pitchFamily="50" charset="-128"/>
                <a:ea typeface="HG丸ｺﾞｼｯｸM-PRO" panose="020F0600000000000000" pitchFamily="50" charset="-128"/>
              </a:rPr>
              <a:t>※3</a:t>
            </a:r>
            <a:r>
              <a:rPr lang="ja-JP" altLang="en-US" sz="1100" dirty="0">
                <a:latin typeface="HG丸ｺﾞｼｯｸM-PRO" panose="020F0600000000000000" pitchFamily="50" charset="-128"/>
                <a:ea typeface="HG丸ｺﾞｼｯｸM-PRO" panose="020F0600000000000000" pitchFamily="50" charset="-128"/>
              </a:rPr>
              <a:t>）を活用して積極的な情報発信をすること。</a:t>
            </a:r>
            <a:endParaRPr kumimoji="1" lang="en-US" altLang="ja-JP" sz="1100" dirty="0">
              <a:latin typeface="HG丸ｺﾞｼｯｸM-PRO" panose="020F0600000000000000" pitchFamily="50" charset="-128"/>
              <a:ea typeface="HG丸ｺﾞｼｯｸM-PRO" panose="020F0600000000000000" pitchFamily="50" charset="-128"/>
            </a:endParaRPr>
          </a:p>
        </p:txBody>
      </p:sp>
      <p:cxnSp>
        <p:nvCxnSpPr>
          <p:cNvPr id="31" name="直線コネクタ 30">
            <a:extLst>
              <a:ext uri="{FF2B5EF4-FFF2-40B4-BE49-F238E27FC236}">
                <a16:creationId xmlns:a16="http://schemas.microsoft.com/office/drawing/2014/main" id="{5FCF9DAE-5698-4FF5-8B35-D70FD490D7E1}"/>
              </a:ext>
            </a:extLst>
          </p:cNvPr>
          <p:cNvCxnSpPr/>
          <p:nvPr/>
        </p:nvCxnSpPr>
        <p:spPr>
          <a:xfrm>
            <a:off x="620314" y="6217659"/>
            <a:ext cx="5268431" cy="13528"/>
          </a:xfrm>
          <a:prstGeom prst="line">
            <a:avLst/>
          </a:prstGeom>
          <a:ln>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5160A10C-1262-4D50-AD61-629E5340C73B}"/>
              </a:ext>
            </a:extLst>
          </p:cNvPr>
          <p:cNvSpPr txBox="1"/>
          <p:nvPr/>
        </p:nvSpPr>
        <p:spPr>
          <a:xfrm>
            <a:off x="313422" y="6215216"/>
            <a:ext cx="6335314" cy="615553"/>
          </a:xfrm>
          <a:prstGeom prst="rect">
            <a:avLst/>
          </a:prstGeom>
          <a:noFill/>
        </p:spPr>
        <p:txBody>
          <a:bodyPr wrap="square" rtlCol="0">
            <a:spAutoFit/>
          </a:bodyPr>
          <a:lstStyle/>
          <a:p>
            <a:r>
              <a:rPr kumimoji="1" lang="en-US" altLang="ja-JP" sz="1200" b="1" dirty="0">
                <a:solidFill>
                  <a:schemeClr val="accent3"/>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Ⅱ</a:t>
            </a:r>
            <a:r>
              <a:rPr kumimoji="1" lang="ja-JP" altLang="en-US" sz="1200" b="1" dirty="0">
                <a:solidFill>
                  <a:schemeClr val="accent3"/>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旅行会社に対する誘客助成</a:t>
            </a:r>
            <a:endParaRPr kumimoji="1" lang="en-US" altLang="ja-JP" sz="1200" b="1" dirty="0">
              <a:solidFill>
                <a:schemeClr val="accent3"/>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上記の「企業に対する助成」の条件を満たす研修旅行を実施した企業に対して当該研修旅行を販売した旅行会社であること</a:t>
            </a:r>
            <a:endParaRPr kumimoji="1" lang="en-US" altLang="ja-JP" sz="1100" dirty="0">
              <a:latin typeface="HG丸ｺﾞｼｯｸM-PRO" panose="020F0600000000000000" pitchFamily="50" charset="-128"/>
              <a:ea typeface="HG丸ｺﾞｼｯｸM-PRO" panose="020F0600000000000000" pitchFamily="50" charset="-128"/>
            </a:endParaRPr>
          </a:p>
        </p:txBody>
      </p:sp>
      <p:sp>
        <p:nvSpPr>
          <p:cNvPr id="34" name="四角形: 角を丸くする 33">
            <a:extLst>
              <a:ext uri="{FF2B5EF4-FFF2-40B4-BE49-F238E27FC236}">
                <a16:creationId xmlns:a16="http://schemas.microsoft.com/office/drawing/2014/main" id="{8824473B-EC7C-4C46-B5AB-FFBC1BF95FE5}"/>
              </a:ext>
            </a:extLst>
          </p:cNvPr>
          <p:cNvSpPr/>
          <p:nvPr/>
        </p:nvSpPr>
        <p:spPr>
          <a:xfrm>
            <a:off x="131011" y="3601521"/>
            <a:ext cx="1971667" cy="32960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HG丸ｺﾞｼｯｸM-PRO" panose="020F0600000000000000" pitchFamily="50" charset="-128"/>
                <a:ea typeface="HG丸ｺﾞｼｯｸM-PRO" panose="020F0600000000000000" pitchFamily="50" charset="-128"/>
              </a:rPr>
              <a:t>補 助 額</a:t>
            </a:r>
          </a:p>
        </p:txBody>
      </p:sp>
      <p:sp>
        <p:nvSpPr>
          <p:cNvPr id="16" name="四角形: 角を丸くする 15">
            <a:extLst>
              <a:ext uri="{FF2B5EF4-FFF2-40B4-BE49-F238E27FC236}">
                <a16:creationId xmlns:a16="http://schemas.microsoft.com/office/drawing/2014/main" id="{CDD2B6C4-3D85-4532-8E50-14BF3526DB9D}"/>
              </a:ext>
            </a:extLst>
          </p:cNvPr>
          <p:cNvSpPr/>
          <p:nvPr/>
        </p:nvSpPr>
        <p:spPr>
          <a:xfrm>
            <a:off x="124324" y="4781333"/>
            <a:ext cx="1967464" cy="32960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HG丸ｺﾞｼｯｸM-PRO" panose="020F0600000000000000" pitchFamily="50" charset="-128"/>
                <a:ea typeface="HG丸ｺﾞｼｯｸM-PRO" panose="020F0600000000000000" pitchFamily="50" charset="-128"/>
              </a:rPr>
              <a:t>助成対象（条件）</a:t>
            </a:r>
          </a:p>
        </p:txBody>
      </p:sp>
      <p:sp>
        <p:nvSpPr>
          <p:cNvPr id="35" name="四角形: 角を丸くする 34">
            <a:extLst>
              <a:ext uri="{FF2B5EF4-FFF2-40B4-BE49-F238E27FC236}">
                <a16:creationId xmlns:a16="http://schemas.microsoft.com/office/drawing/2014/main" id="{0D70BAE4-3489-4ACB-B66C-F269981D6B0B}"/>
              </a:ext>
            </a:extLst>
          </p:cNvPr>
          <p:cNvSpPr/>
          <p:nvPr/>
        </p:nvSpPr>
        <p:spPr>
          <a:xfrm>
            <a:off x="124324" y="6816244"/>
            <a:ext cx="1978796" cy="32960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HG丸ｺﾞｼｯｸM-PRO" panose="020F0600000000000000" pitchFamily="50" charset="-128"/>
                <a:ea typeface="HG丸ｺﾞｼｯｸM-PRO" panose="020F0600000000000000" pitchFamily="50" charset="-128"/>
              </a:rPr>
              <a:t>助成対象経費</a:t>
            </a:r>
            <a:r>
              <a:rPr kumimoji="1" lang="ja-JP" altLang="en-US" sz="1050" b="1" dirty="0">
                <a:latin typeface="HG丸ｺﾞｼｯｸM-PRO" panose="020F0600000000000000" pitchFamily="50" charset="-128"/>
                <a:ea typeface="HG丸ｺﾞｼｯｸM-PRO" panose="020F0600000000000000" pitchFamily="50" charset="-128"/>
              </a:rPr>
              <a:t>（</a:t>
            </a:r>
            <a:r>
              <a:rPr kumimoji="1" lang="en-US" altLang="ja-JP" sz="1050" b="1" dirty="0">
                <a:latin typeface="HG丸ｺﾞｼｯｸM-PRO" panose="020F0600000000000000" pitchFamily="50" charset="-128"/>
                <a:ea typeface="HG丸ｺﾞｼｯｸM-PRO" panose="020F0600000000000000" pitchFamily="50" charset="-128"/>
              </a:rPr>
              <a:t>※4</a:t>
            </a:r>
            <a:r>
              <a:rPr kumimoji="1" lang="ja-JP" altLang="en-US" sz="1050" b="1" dirty="0">
                <a:latin typeface="HG丸ｺﾞｼｯｸM-PRO" panose="020F0600000000000000" pitchFamily="50" charset="-128"/>
                <a:ea typeface="HG丸ｺﾞｼｯｸM-PRO" panose="020F0600000000000000" pitchFamily="50" charset="-128"/>
              </a:rPr>
              <a:t>）</a:t>
            </a:r>
            <a:endParaRPr kumimoji="1" lang="ja-JP" altLang="en-US" sz="1600" b="1" dirty="0">
              <a:latin typeface="HG丸ｺﾞｼｯｸM-PRO" panose="020F0600000000000000" pitchFamily="50" charset="-128"/>
              <a:ea typeface="HG丸ｺﾞｼｯｸM-PRO" panose="020F0600000000000000" pitchFamily="50" charset="-128"/>
            </a:endParaRPr>
          </a:p>
        </p:txBody>
      </p:sp>
      <p:sp>
        <p:nvSpPr>
          <p:cNvPr id="32" name="テキスト ボックス 31">
            <a:extLst>
              <a:ext uri="{FF2B5EF4-FFF2-40B4-BE49-F238E27FC236}">
                <a16:creationId xmlns:a16="http://schemas.microsoft.com/office/drawing/2014/main" id="{E487BD31-D8CE-41DC-872A-ACE67C845EF9}"/>
              </a:ext>
            </a:extLst>
          </p:cNvPr>
          <p:cNvSpPr txBox="1"/>
          <p:nvPr/>
        </p:nvSpPr>
        <p:spPr>
          <a:xfrm>
            <a:off x="313422" y="7112359"/>
            <a:ext cx="6357475" cy="938719"/>
          </a:xfrm>
          <a:prstGeom prst="rect">
            <a:avLst/>
          </a:prstGeom>
          <a:noFill/>
        </p:spPr>
        <p:txBody>
          <a:bodyPr wrap="square" rtlCol="0">
            <a:spAutoFit/>
          </a:bodyPr>
          <a:lstStyle/>
          <a:p>
            <a:r>
              <a:rPr kumimoji="1" lang="ja-JP" altLang="en-US" sz="1100" dirty="0">
                <a:latin typeface="HG丸ｺﾞｼｯｸM-PRO" panose="020F0600000000000000" pitchFamily="50" charset="-128"/>
                <a:ea typeface="HG丸ｺﾞｼｯｸM-PRO" panose="020F0600000000000000" pitchFamily="50" charset="-128"/>
              </a:rPr>
              <a:t>① 交　通　費：公共交通機関の利用料金、貸切バス代、バス運転手への謝金など</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② 宿　泊　費：ホテル・旅館等への宿泊した費用</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③ 見　学　費：施設見学料、拝観料など</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④ 報　償　費：講演者への謝金など</a:t>
            </a:r>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⑤ その他経費：上記に該当しないもの　</a:t>
            </a:r>
          </a:p>
        </p:txBody>
      </p:sp>
      <p:sp>
        <p:nvSpPr>
          <p:cNvPr id="17" name="テキスト ボックス 16">
            <a:extLst>
              <a:ext uri="{FF2B5EF4-FFF2-40B4-BE49-F238E27FC236}">
                <a16:creationId xmlns:a16="http://schemas.microsoft.com/office/drawing/2014/main" id="{57C64C09-6A0D-40C7-A61D-51F03392B78C}"/>
              </a:ext>
            </a:extLst>
          </p:cNvPr>
          <p:cNvSpPr txBox="1"/>
          <p:nvPr/>
        </p:nvSpPr>
        <p:spPr>
          <a:xfrm>
            <a:off x="3439637" y="3964107"/>
            <a:ext cx="3254254" cy="846386"/>
          </a:xfrm>
          <a:prstGeom prst="rect">
            <a:avLst/>
          </a:prstGeom>
          <a:noFill/>
        </p:spPr>
        <p:txBody>
          <a:bodyPr wrap="square" rtlCol="0">
            <a:spAutoFit/>
          </a:bodyPr>
          <a:lstStyle/>
          <a:p>
            <a:pPr algn="ctr"/>
            <a:r>
              <a:rPr kumimoji="1" lang="en-US" altLang="ja-JP" sz="1600" b="1" dirty="0">
                <a:solidFill>
                  <a:schemeClr val="accent3"/>
                </a:solidFill>
                <a:latin typeface="HG丸ｺﾞｼｯｸM-PRO" panose="020F0600000000000000" pitchFamily="50" charset="-128"/>
                <a:ea typeface="HG丸ｺﾞｼｯｸM-PRO" panose="020F0600000000000000" pitchFamily="50" charset="-128"/>
              </a:rPr>
              <a:t>Ⅱ</a:t>
            </a:r>
            <a:r>
              <a:rPr kumimoji="1" lang="ja-JP" altLang="en-US" sz="1600" b="1" dirty="0">
                <a:solidFill>
                  <a:schemeClr val="accent3"/>
                </a:solidFill>
                <a:latin typeface="HG丸ｺﾞｼｯｸM-PRO" panose="020F0600000000000000" pitchFamily="50" charset="-128"/>
                <a:ea typeface="HG丸ｺﾞｼｯｸM-PRO" panose="020F0600000000000000" pitchFamily="50" charset="-128"/>
              </a:rPr>
              <a:t>　旅行会社に対する誘客助成</a:t>
            </a:r>
            <a:endParaRPr kumimoji="1" lang="en-US" altLang="ja-JP" sz="1600" b="1" dirty="0">
              <a:solidFill>
                <a:schemeClr val="accent3"/>
              </a:solidFill>
              <a:latin typeface="HG丸ｺﾞｼｯｸM-PRO" panose="020F0600000000000000" pitchFamily="50" charset="-128"/>
              <a:ea typeface="HG丸ｺﾞｼｯｸM-PRO" panose="020F0600000000000000" pitchFamily="50" charset="-128"/>
            </a:endParaRPr>
          </a:p>
          <a:p>
            <a:pPr algn="ctr"/>
            <a:r>
              <a:rPr kumimoji="1" lang="ja-JP" altLang="en-US" sz="1100" dirty="0">
                <a:latin typeface="HG丸ｺﾞｼｯｸM-PRO" panose="020F0600000000000000" pitchFamily="50" charset="-128"/>
                <a:ea typeface="HG丸ｺﾞｼｯｸM-PRO" panose="020F0600000000000000" pitchFamily="50" charset="-128"/>
              </a:rPr>
              <a:t>避難解除区域等</a:t>
            </a:r>
            <a:r>
              <a:rPr kumimoji="1" lang="en-US" altLang="ja-JP" sz="1100" dirty="0">
                <a:latin typeface="HG丸ｺﾞｼｯｸM-PRO" panose="020F0600000000000000" pitchFamily="50" charset="-128"/>
                <a:ea typeface="HG丸ｺﾞｼｯｸM-PRO" panose="020F0600000000000000" pitchFamily="50" charset="-128"/>
              </a:rPr>
              <a:t>12</a:t>
            </a:r>
            <a:r>
              <a:rPr kumimoji="1" lang="ja-JP" altLang="en-US" sz="1100" dirty="0">
                <a:latin typeface="HG丸ｺﾞｼｯｸM-PRO" panose="020F0600000000000000" pitchFamily="50" charset="-128"/>
                <a:ea typeface="HG丸ｺﾞｼｯｸM-PRO" panose="020F0600000000000000" pitchFamily="50" charset="-128"/>
              </a:rPr>
              <a:t>市町村への１人泊あたり</a:t>
            </a:r>
            <a:endParaRPr kumimoji="1" lang="en-US" altLang="ja-JP" sz="1100" dirty="0">
              <a:latin typeface="HG丸ｺﾞｼｯｸM-PRO" panose="020F0600000000000000" pitchFamily="50" charset="-128"/>
              <a:ea typeface="HG丸ｺﾞｼｯｸM-PRO" panose="020F0600000000000000" pitchFamily="50" charset="-128"/>
            </a:endParaRPr>
          </a:p>
          <a:p>
            <a:pPr algn="ctr"/>
            <a:r>
              <a:rPr kumimoji="1" lang="ja-JP" altLang="en-US" sz="1100" b="1" dirty="0">
                <a:latin typeface="HG丸ｺﾞｼｯｸM-PRO" panose="020F0600000000000000" pitchFamily="50" charset="-128"/>
                <a:ea typeface="HG丸ｺﾞｼｯｸM-PRO" panose="020F0600000000000000" pitchFamily="50" charset="-128"/>
              </a:rPr>
              <a:t>２，０００円</a:t>
            </a:r>
            <a:endParaRPr kumimoji="1" lang="en-US" altLang="ja-JP" sz="1100" b="1" dirty="0">
              <a:latin typeface="HG丸ｺﾞｼｯｸM-PRO" panose="020F0600000000000000" pitchFamily="50" charset="-128"/>
              <a:ea typeface="HG丸ｺﾞｼｯｸM-PRO" panose="020F0600000000000000" pitchFamily="50" charset="-128"/>
            </a:endParaRPr>
          </a:p>
          <a:p>
            <a:pPr algn="ctr"/>
            <a:r>
              <a:rPr kumimoji="1" lang="ja-JP" altLang="en-US" sz="1100" dirty="0">
                <a:latin typeface="HG丸ｺﾞｼｯｸM-PRO" panose="020F0600000000000000" pitchFamily="50" charset="-128"/>
                <a:ea typeface="HG丸ｺﾞｼｯｸM-PRO" panose="020F0600000000000000" pitchFamily="50" charset="-128"/>
              </a:rPr>
              <a:t>（上限２００，０００円）</a:t>
            </a:r>
          </a:p>
        </p:txBody>
      </p:sp>
      <p:sp>
        <p:nvSpPr>
          <p:cNvPr id="26" name="テキスト ボックス 25">
            <a:extLst>
              <a:ext uri="{FF2B5EF4-FFF2-40B4-BE49-F238E27FC236}">
                <a16:creationId xmlns:a16="http://schemas.microsoft.com/office/drawing/2014/main" id="{9BB8F9E0-ED1C-4DCC-84CE-531929AE01FB}"/>
              </a:ext>
            </a:extLst>
          </p:cNvPr>
          <p:cNvSpPr txBox="1"/>
          <p:nvPr/>
        </p:nvSpPr>
        <p:spPr>
          <a:xfrm>
            <a:off x="36947" y="2994587"/>
            <a:ext cx="5647318" cy="600164"/>
          </a:xfrm>
          <a:prstGeom prst="rect">
            <a:avLst/>
          </a:prstGeom>
          <a:noFill/>
        </p:spPr>
        <p:txBody>
          <a:bodyPr wrap="square" rtlCol="0">
            <a:spAutoFit/>
          </a:bodyPr>
          <a:lstStyle/>
          <a:p>
            <a:r>
              <a:rPr kumimoji="1" lang="ja-JP" altLang="en-US" sz="1100" dirty="0">
                <a:solidFill>
                  <a:schemeClr val="tx2"/>
                </a:solidFill>
                <a:latin typeface="HG丸ｺﾞｼｯｸM-PRO" panose="020F0600000000000000" pitchFamily="50" charset="-128"/>
                <a:ea typeface="HG丸ｺﾞｼｯｸM-PRO" panose="020F0600000000000000" pitchFamily="50" charset="-128"/>
              </a:rPr>
              <a:t>　本補助金は、避難解除区域等の現状と福島県の復興の姿を体感いただくとともに、様々な業種の企業の皆様に対し、本県には多くの“学び”があることをお伝えすることを目的に、補助金を交付するものです。</a:t>
            </a:r>
          </a:p>
        </p:txBody>
      </p:sp>
      <p:cxnSp>
        <p:nvCxnSpPr>
          <p:cNvPr id="37" name="直線コネクタ 36">
            <a:extLst>
              <a:ext uri="{FF2B5EF4-FFF2-40B4-BE49-F238E27FC236}">
                <a16:creationId xmlns:a16="http://schemas.microsoft.com/office/drawing/2014/main" id="{35FF2F5F-CFFF-4BFE-8C5C-835933D4EDC6}"/>
              </a:ext>
            </a:extLst>
          </p:cNvPr>
          <p:cNvCxnSpPr>
            <a:cxnSpLocks/>
          </p:cNvCxnSpPr>
          <p:nvPr/>
        </p:nvCxnSpPr>
        <p:spPr>
          <a:xfrm flipH="1">
            <a:off x="3427417" y="4029252"/>
            <a:ext cx="5942" cy="798324"/>
          </a:xfrm>
          <a:prstGeom prst="line">
            <a:avLst/>
          </a:prstGeom>
          <a:ln>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40" name="テキスト ボックス 39">
            <a:extLst>
              <a:ext uri="{FF2B5EF4-FFF2-40B4-BE49-F238E27FC236}">
                <a16:creationId xmlns:a16="http://schemas.microsoft.com/office/drawing/2014/main" id="{F201EC19-DDA8-4D24-938C-42DCAC8CF03C}"/>
              </a:ext>
            </a:extLst>
          </p:cNvPr>
          <p:cNvSpPr txBox="1"/>
          <p:nvPr/>
        </p:nvSpPr>
        <p:spPr>
          <a:xfrm>
            <a:off x="77399" y="8433410"/>
            <a:ext cx="6703202" cy="584775"/>
          </a:xfrm>
          <a:prstGeom prst="rect">
            <a:avLst/>
          </a:prstGeom>
          <a:noFill/>
        </p:spPr>
        <p:txBody>
          <a:bodyPr wrap="square" rtlCol="0">
            <a:spAutoFit/>
          </a:bodyPr>
          <a:lstStyle/>
          <a:p>
            <a:r>
              <a:rPr kumimoji="1" lang="en-US" altLang="ja-JP" sz="800" dirty="0">
                <a:latin typeface="HG丸ｺﾞｼｯｸM-PRO" panose="020F0600000000000000" pitchFamily="50" charset="-128"/>
                <a:ea typeface="HG丸ｺﾞｼｯｸM-PRO" panose="020F0600000000000000" pitchFamily="50" charset="-128"/>
              </a:rPr>
              <a:t>※</a:t>
            </a:r>
            <a:r>
              <a:rPr kumimoji="1" lang="ja-JP" altLang="en-US" sz="800" dirty="0">
                <a:latin typeface="HG丸ｺﾞｼｯｸM-PRO" panose="020F0600000000000000" pitchFamily="50" charset="-128"/>
                <a:ea typeface="HG丸ｺﾞｼｯｸM-PRO" panose="020F0600000000000000" pitchFamily="50" charset="-128"/>
              </a:rPr>
              <a:t>１　田村市、南相馬市、川俣町、広野町、楢葉町、富岡町、川内村、大熊町、双葉町、浪江町、葛尾村、飯舘村</a:t>
            </a:r>
            <a:endParaRPr kumimoji="1" lang="en-US" altLang="ja-JP" sz="800" dirty="0">
              <a:latin typeface="HG丸ｺﾞｼｯｸM-PRO" panose="020F0600000000000000" pitchFamily="50" charset="-128"/>
              <a:ea typeface="HG丸ｺﾞｼｯｸM-PRO" panose="020F0600000000000000" pitchFamily="50" charset="-128"/>
            </a:endParaRPr>
          </a:p>
          <a:p>
            <a:r>
              <a:rPr kumimoji="1" lang="en-US" altLang="ja-JP" sz="800" dirty="0">
                <a:latin typeface="HG丸ｺﾞｼｯｸM-PRO" panose="020F0600000000000000" pitchFamily="50" charset="-128"/>
                <a:ea typeface="HG丸ｺﾞｼｯｸM-PRO" panose="020F0600000000000000" pitchFamily="50" charset="-128"/>
              </a:rPr>
              <a:t>※</a:t>
            </a:r>
            <a:r>
              <a:rPr kumimoji="1" lang="ja-JP" altLang="en-US" sz="800" dirty="0">
                <a:latin typeface="HG丸ｺﾞｼｯｸM-PRO" panose="020F0600000000000000" pitchFamily="50" charset="-128"/>
                <a:ea typeface="HG丸ｺﾞｼｯｸM-PRO" panose="020F0600000000000000" pitchFamily="50" charset="-128"/>
              </a:rPr>
              <a:t>２　復興拠点の視察、復興関連の講話、区域内施設を活用したレクリエーション等　</a:t>
            </a:r>
            <a:endParaRPr kumimoji="1" lang="en-US" altLang="ja-JP" sz="800" dirty="0">
              <a:latin typeface="HG丸ｺﾞｼｯｸM-PRO" panose="020F0600000000000000" pitchFamily="50" charset="-128"/>
              <a:ea typeface="HG丸ｺﾞｼｯｸM-PRO" panose="020F0600000000000000" pitchFamily="50" charset="-128"/>
            </a:endParaRPr>
          </a:p>
          <a:p>
            <a:r>
              <a:rPr kumimoji="1" lang="en-US" altLang="ja-JP" sz="800" dirty="0">
                <a:latin typeface="HG丸ｺﾞｼｯｸM-PRO" panose="020F0600000000000000" pitchFamily="50" charset="-128"/>
                <a:ea typeface="HG丸ｺﾞｼｯｸM-PRO" panose="020F0600000000000000" pitchFamily="50" charset="-128"/>
              </a:rPr>
              <a:t>※</a:t>
            </a:r>
            <a:r>
              <a:rPr kumimoji="1" lang="ja-JP" altLang="en-US" sz="800" dirty="0">
                <a:latin typeface="HG丸ｺﾞｼｯｸM-PRO" panose="020F0600000000000000" pitchFamily="50" charset="-128"/>
                <a:ea typeface="HG丸ｺﾞｼｯｸM-PRO" panose="020F0600000000000000" pitchFamily="50" charset="-128"/>
              </a:rPr>
              <a:t>３　</a:t>
            </a:r>
            <a:r>
              <a:rPr kumimoji="1" lang="en-US" altLang="ja-JP" sz="800" dirty="0">
                <a:latin typeface="HG丸ｺﾞｼｯｸM-PRO" panose="020F0600000000000000" pitchFamily="50" charset="-128"/>
                <a:ea typeface="HG丸ｺﾞｼｯｸM-PRO" panose="020F0600000000000000" pitchFamily="50" charset="-128"/>
              </a:rPr>
              <a:t>Twitter</a:t>
            </a:r>
            <a:r>
              <a:rPr kumimoji="1" lang="ja-JP" altLang="en-US" sz="800" dirty="0">
                <a:latin typeface="HG丸ｺﾞｼｯｸM-PRO" panose="020F0600000000000000" pitchFamily="50" charset="-128"/>
                <a:ea typeface="HG丸ｺﾞｼｯｸM-PRO" panose="020F0600000000000000" pitchFamily="50" charset="-128"/>
              </a:rPr>
              <a:t>、</a:t>
            </a:r>
            <a:r>
              <a:rPr kumimoji="1" lang="en-US" altLang="ja-JP" sz="800" dirty="0">
                <a:latin typeface="HG丸ｺﾞｼｯｸM-PRO" panose="020F0600000000000000" pitchFamily="50" charset="-128"/>
                <a:ea typeface="HG丸ｺﾞｼｯｸM-PRO" panose="020F0600000000000000" pitchFamily="50" charset="-128"/>
              </a:rPr>
              <a:t>Instagram</a:t>
            </a:r>
            <a:r>
              <a:rPr kumimoji="1" lang="ja-JP" altLang="en-US" sz="800" dirty="0">
                <a:latin typeface="HG丸ｺﾞｼｯｸM-PRO" panose="020F0600000000000000" pitchFamily="50" charset="-128"/>
                <a:ea typeface="HG丸ｺﾞｼｯｸM-PRO" panose="020F0600000000000000" pitchFamily="50" charset="-128"/>
              </a:rPr>
              <a:t>、</a:t>
            </a:r>
            <a:r>
              <a:rPr kumimoji="1" lang="en-US" altLang="ja-JP" sz="800" dirty="0">
                <a:latin typeface="HG丸ｺﾞｼｯｸM-PRO" panose="020F0600000000000000" pitchFamily="50" charset="-128"/>
                <a:ea typeface="HG丸ｺﾞｼｯｸM-PRO" panose="020F0600000000000000" pitchFamily="50" charset="-128"/>
              </a:rPr>
              <a:t>Facebook</a:t>
            </a:r>
            <a:r>
              <a:rPr kumimoji="1" lang="ja-JP" altLang="en-US" sz="800" dirty="0">
                <a:latin typeface="HG丸ｺﾞｼｯｸM-PRO" panose="020F0600000000000000" pitchFamily="50" charset="-128"/>
                <a:ea typeface="HG丸ｺﾞｼｯｸM-PRO" panose="020F0600000000000000" pitchFamily="50" charset="-128"/>
              </a:rPr>
              <a:t>、</a:t>
            </a:r>
            <a:r>
              <a:rPr kumimoji="1" lang="en-US" altLang="ja-JP" sz="800" dirty="0">
                <a:latin typeface="HG丸ｺﾞｼｯｸM-PRO" panose="020F0600000000000000" pitchFamily="50" charset="-128"/>
                <a:ea typeface="HG丸ｺﾞｼｯｸM-PRO" panose="020F0600000000000000" pitchFamily="50" charset="-128"/>
              </a:rPr>
              <a:t>YouTube</a:t>
            </a:r>
            <a:r>
              <a:rPr kumimoji="1" lang="ja-JP" altLang="en-US" sz="800" dirty="0">
                <a:latin typeface="HG丸ｺﾞｼｯｸM-PRO" panose="020F0600000000000000" pitchFamily="50" charset="-128"/>
                <a:ea typeface="HG丸ｺﾞｼｯｸM-PRO" panose="020F0600000000000000" pitchFamily="50" charset="-128"/>
              </a:rPr>
              <a:t>等のソーシャルネットワーキングサービス</a:t>
            </a:r>
            <a:endParaRPr kumimoji="1" lang="en-US" altLang="ja-JP" sz="800" dirty="0">
              <a:latin typeface="HG丸ｺﾞｼｯｸM-PRO" panose="020F0600000000000000" pitchFamily="50" charset="-128"/>
              <a:ea typeface="HG丸ｺﾞｼｯｸM-PRO" panose="020F0600000000000000" pitchFamily="50" charset="-128"/>
            </a:endParaRPr>
          </a:p>
          <a:p>
            <a:r>
              <a:rPr kumimoji="1" lang="en-US" altLang="ja-JP" sz="800" dirty="0">
                <a:latin typeface="HG丸ｺﾞｼｯｸM-PRO" panose="020F0600000000000000" pitchFamily="50" charset="-128"/>
                <a:ea typeface="HG丸ｺﾞｼｯｸM-PRO" panose="020F0600000000000000" pitchFamily="50" charset="-128"/>
              </a:rPr>
              <a:t>※</a:t>
            </a:r>
            <a:r>
              <a:rPr kumimoji="1" lang="ja-JP" altLang="en-US" sz="800" dirty="0">
                <a:latin typeface="HG丸ｺﾞｼｯｸM-PRO" panose="020F0600000000000000" pitchFamily="50" charset="-128"/>
                <a:ea typeface="HG丸ｺﾞｼｯｸM-PRO" panose="020F0600000000000000" pitchFamily="50" charset="-128"/>
              </a:rPr>
              <a:t>４　旅行会社に対する誘客助成については、助成対象経費を設けていません。誘客した研修旅行に係る人泊数の実績をもってのみ助成します。</a:t>
            </a:r>
            <a:endParaRPr kumimoji="1" lang="en-US" altLang="ja-JP" sz="800" dirty="0">
              <a:latin typeface="HG丸ｺﾞｼｯｸM-PRO" panose="020F0600000000000000" pitchFamily="50" charset="-128"/>
              <a:ea typeface="HG丸ｺﾞｼｯｸM-PRO" panose="020F0600000000000000" pitchFamily="50" charset="-128"/>
            </a:endParaRPr>
          </a:p>
        </p:txBody>
      </p:sp>
      <p:pic>
        <p:nvPicPr>
          <p:cNvPr id="1028" name="Picture 4">
            <a:extLst>
              <a:ext uri="{FF2B5EF4-FFF2-40B4-BE49-F238E27FC236}">
                <a16:creationId xmlns:a16="http://schemas.microsoft.com/office/drawing/2014/main" id="{FCE1098A-01CE-4BE7-B1E9-BC6F2DEAD8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5372" y="2772946"/>
            <a:ext cx="1200103" cy="1200103"/>
          </a:xfrm>
          <a:prstGeom prst="rect">
            <a:avLst/>
          </a:prstGeom>
          <a:noFill/>
          <a:extLst>
            <a:ext uri="{909E8E84-426E-40DD-AFC4-6F175D3DCCD1}">
              <a14:hiddenFill xmlns:a14="http://schemas.microsoft.com/office/drawing/2010/main">
                <a:solidFill>
                  <a:srgbClr val="FFFFFF"/>
                </a:solidFill>
              </a14:hiddenFill>
            </a:ext>
          </a:extLst>
        </p:spPr>
      </p:pic>
      <p:sp>
        <p:nvSpPr>
          <p:cNvPr id="12" name="テキスト ボックス 11">
            <a:extLst>
              <a:ext uri="{FF2B5EF4-FFF2-40B4-BE49-F238E27FC236}">
                <a16:creationId xmlns:a16="http://schemas.microsoft.com/office/drawing/2014/main" id="{337EB5A6-97E4-4401-9C03-1D06F2F6FD49}"/>
              </a:ext>
            </a:extLst>
          </p:cNvPr>
          <p:cNvSpPr txBox="1"/>
          <p:nvPr/>
        </p:nvSpPr>
        <p:spPr>
          <a:xfrm>
            <a:off x="4166328" y="8938803"/>
            <a:ext cx="2550666" cy="369332"/>
          </a:xfrm>
          <a:prstGeom prst="rect">
            <a:avLst/>
          </a:prstGeom>
          <a:noFill/>
        </p:spPr>
        <p:txBody>
          <a:bodyPr wrap="square" rtlCol="0">
            <a:spAutoFit/>
          </a:bodyPr>
          <a:lstStyle/>
          <a:p>
            <a:r>
              <a:rPr kumimoji="1" lang="ja-JP" altLang="en-US" sz="900" b="1" dirty="0">
                <a:solidFill>
                  <a:schemeClr val="bg1"/>
                </a:solidFill>
              </a:rPr>
              <a:t>　</a:t>
            </a:r>
            <a:r>
              <a:rPr kumimoji="1" lang="ja-JP" altLang="en-US" sz="900" b="1" dirty="0">
                <a:solidFill>
                  <a:schemeClr val="accent2"/>
                </a:solidFill>
                <a:latin typeface="HG丸ｺﾞｼｯｸM-PRO" panose="020F0600000000000000" pitchFamily="50" charset="-128"/>
                <a:ea typeface="HG丸ｺﾞｼｯｸM-PRO" panose="020F0600000000000000" pitchFamily="50" charset="-128"/>
              </a:rPr>
              <a:t>申請書類・実施要領</a:t>
            </a:r>
            <a:r>
              <a:rPr kumimoji="1" lang="ja-JP" altLang="en-US" sz="900" dirty="0">
                <a:latin typeface="HG丸ｺﾞｼｯｸM-PRO" panose="020F0600000000000000" pitchFamily="50" charset="-128"/>
                <a:ea typeface="HG丸ｺﾞｼｯｸM-PRO" panose="020F0600000000000000" pitchFamily="50" charset="-128"/>
              </a:rPr>
              <a:t>は、当協議会のホームページより</a:t>
            </a:r>
            <a:r>
              <a:rPr kumimoji="1" lang="ja-JP" altLang="en-US" sz="900" b="1" dirty="0">
                <a:solidFill>
                  <a:schemeClr val="accent2"/>
                </a:solidFill>
                <a:latin typeface="HG丸ｺﾞｼｯｸM-PRO" panose="020F0600000000000000" pitchFamily="50" charset="-128"/>
                <a:ea typeface="HG丸ｺﾞｼｯｸM-PRO" panose="020F0600000000000000" pitchFamily="50" charset="-128"/>
              </a:rPr>
              <a:t>ダウンロード</a:t>
            </a:r>
            <a:r>
              <a:rPr kumimoji="1" lang="ja-JP" altLang="en-US" sz="900" dirty="0">
                <a:latin typeface="HG丸ｺﾞｼｯｸM-PRO" panose="020F0600000000000000" pitchFamily="50" charset="-128"/>
                <a:ea typeface="HG丸ｺﾞｼｯｸM-PRO" panose="020F0600000000000000" pitchFamily="50" charset="-128"/>
              </a:rPr>
              <a:t>できます　</a:t>
            </a:r>
            <a:endParaRPr kumimoji="1" lang="en-US" altLang="ja-JP" sz="900" dirty="0">
              <a:latin typeface="HG丸ｺﾞｼｯｸM-PRO" panose="020F0600000000000000" pitchFamily="50" charset="-128"/>
              <a:ea typeface="HG丸ｺﾞｼｯｸM-PRO" panose="020F0600000000000000" pitchFamily="50" charset="-128"/>
            </a:endParaRPr>
          </a:p>
        </p:txBody>
      </p:sp>
      <p:pic>
        <p:nvPicPr>
          <p:cNvPr id="1026" name="Picture 2">
            <a:extLst>
              <a:ext uri="{FF2B5EF4-FFF2-40B4-BE49-F238E27FC236}">
                <a16:creationId xmlns:a16="http://schemas.microsoft.com/office/drawing/2014/main" id="{9A31A546-12F5-42E1-B545-323D505B70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3152" y="8996433"/>
            <a:ext cx="183809" cy="208353"/>
          </a:xfrm>
          <a:prstGeom prst="rect">
            <a:avLst/>
          </a:prstGeom>
          <a:noFill/>
          <a:extLst>
            <a:ext uri="{909E8E84-426E-40DD-AFC4-6F175D3DCCD1}">
              <a14:hiddenFill xmlns:a14="http://schemas.microsoft.com/office/drawing/2010/main">
                <a:solidFill>
                  <a:srgbClr val="FFFFFF"/>
                </a:solidFill>
              </a14:hiddenFill>
            </a:ext>
          </a:extLst>
        </p:spPr>
      </p:pic>
      <p:sp>
        <p:nvSpPr>
          <p:cNvPr id="41" name="テキスト ボックス 40">
            <a:extLst>
              <a:ext uri="{FF2B5EF4-FFF2-40B4-BE49-F238E27FC236}">
                <a16:creationId xmlns:a16="http://schemas.microsoft.com/office/drawing/2014/main" id="{C9D2707C-1A28-46FC-A1C8-327943380654}"/>
              </a:ext>
            </a:extLst>
          </p:cNvPr>
          <p:cNvSpPr txBox="1"/>
          <p:nvPr/>
        </p:nvSpPr>
        <p:spPr>
          <a:xfrm>
            <a:off x="204313" y="9185550"/>
            <a:ext cx="3931648" cy="307777"/>
          </a:xfrm>
          <a:prstGeom prst="rect">
            <a:avLst/>
          </a:prstGeom>
          <a:noFill/>
        </p:spPr>
        <p:txBody>
          <a:bodyPr wrap="square" rtlCol="0">
            <a:spAutoFit/>
          </a:bodyPr>
          <a:lstStyle/>
          <a:p>
            <a:r>
              <a:rPr kumimoji="1" lang="ja-JP" altLang="en-US" sz="1400" b="1" dirty="0">
                <a:solidFill>
                  <a:schemeClr val="accent2"/>
                </a:solidFill>
                <a:latin typeface="HG丸ｺﾞｼｯｸM-PRO" panose="020F0600000000000000" pitchFamily="50" charset="-128"/>
                <a:ea typeface="HG丸ｺﾞｼｯｸM-PRO" panose="020F0600000000000000" pitchFamily="50" charset="-128"/>
              </a:rPr>
              <a:t>福島県再生可能エネルギー復興推進協議会</a:t>
            </a:r>
            <a:endParaRPr kumimoji="1" lang="en-US" altLang="ja-JP" sz="1400" b="1" dirty="0">
              <a:solidFill>
                <a:schemeClr val="accent2"/>
              </a:solidFill>
              <a:latin typeface="HG丸ｺﾞｼｯｸM-PRO" panose="020F0600000000000000" pitchFamily="50" charset="-128"/>
              <a:ea typeface="HG丸ｺﾞｼｯｸM-PRO" panose="020F0600000000000000" pitchFamily="50" charset="-128"/>
            </a:endParaRPr>
          </a:p>
        </p:txBody>
      </p:sp>
      <p:sp>
        <p:nvSpPr>
          <p:cNvPr id="43" name="正方形/長方形 42">
            <a:extLst>
              <a:ext uri="{FF2B5EF4-FFF2-40B4-BE49-F238E27FC236}">
                <a16:creationId xmlns:a16="http://schemas.microsoft.com/office/drawing/2014/main" id="{5C6ACC19-6874-4355-8D40-08463FBF2985}"/>
              </a:ext>
            </a:extLst>
          </p:cNvPr>
          <p:cNvSpPr/>
          <p:nvPr/>
        </p:nvSpPr>
        <p:spPr>
          <a:xfrm>
            <a:off x="4072652" y="9409917"/>
            <a:ext cx="2994899" cy="3231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a:solidFill>
                  <a:schemeClr val="accent3">
                    <a:lumMod val="50000"/>
                  </a:schemeClr>
                </a:solidFill>
              </a:rPr>
              <a:t>https://f-reenergy-fukkosuishin-kyogikai.org/</a:t>
            </a:r>
            <a:endParaRPr kumimoji="1" lang="ja-JP" altLang="en-US" sz="1000" dirty="0">
              <a:solidFill>
                <a:schemeClr val="accent3">
                  <a:lumMod val="50000"/>
                </a:schemeClr>
              </a:solidFill>
            </a:endParaRPr>
          </a:p>
        </p:txBody>
      </p:sp>
      <p:sp>
        <p:nvSpPr>
          <p:cNvPr id="7" name="テキスト ボックス 6">
            <a:extLst>
              <a:ext uri="{FF2B5EF4-FFF2-40B4-BE49-F238E27FC236}">
                <a16:creationId xmlns:a16="http://schemas.microsoft.com/office/drawing/2014/main" id="{94E2ACF9-43F4-4323-8043-08C643777106}"/>
              </a:ext>
            </a:extLst>
          </p:cNvPr>
          <p:cNvSpPr txBox="1"/>
          <p:nvPr/>
        </p:nvSpPr>
        <p:spPr>
          <a:xfrm>
            <a:off x="4155011" y="9257522"/>
            <a:ext cx="2061609" cy="246221"/>
          </a:xfrm>
          <a:prstGeom prst="rect">
            <a:avLst/>
          </a:prstGeom>
          <a:solidFill>
            <a:schemeClr val="bg1"/>
          </a:solidFill>
          <a:ln w="9525">
            <a:solidFill>
              <a:schemeClr val="accent2"/>
            </a:solidFill>
          </a:ln>
        </p:spPr>
        <p:txBody>
          <a:bodyPr wrap="square" rtlCol="0">
            <a:spAutoFit/>
          </a:bodyPr>
          <a:lstStyle/>
          <a:p>
            <a:pPr algn="ctr"/>
            <a:r>
              <a:rPr kumimoji="1" lang="ja-JP" altLang="en-US" sz="1000" dirty="0">
                <a:latin typeface="HG丸ｺﾞｼｯｸM-PRO" panose="020F0600000000000000" pitchFamily="50" charset="-128"/>
                <a:ea typeface="HG丸ｺﾞｼｯｸM-PRO" panose="020F0600000000000000" pitchFamily="50" charset="-128"/>
              </a:rPr>
              <a:t>再エネ復興推進協議会 公募情報</a:t>
            </a:r>
          </a:p>
        </p:txBody>
      </p:sp>
      <p:sp>
        <p:nvSpPr>
          <p:cNvPr id="38" name="テキスト ボックス 37">
            <a:extLst>
              <a:ext uri="{FF2B5EF4-FFF2-40B4-BE49-F238E27FC236}">
                <a16:creationId xmlns:a16="http://schemas.microsoft.com/office/drawing/2014/main" id="{46DF189F-DFE7-4FF8-869E-CF82804A2E64}"/>
              </a:ext>
            </a:extLst>
          </p:cNvPr>
          <p:cNvSpPr txBox="1"/>
          <p:nvPr/>
        </p:nvSpPr>
        <p:spPr>
          <a:xfrm>
            <a:off x="6243204" y="9272246"/>
            <a:ext cx="466253" cy="246221"/>
          </a:xfrm>
          <a:prstGeom prst="rect">
            <a:avLst/>
          </a:prstGeom>
          <a:solidFill>
            <a:schemeClr val="accent2"/>
          </a:solidFill>
          <a:ln w="9525">
            <a:noFill/>
          </a:ln>
        </p:spPr>
        <p:txBody>
          <a:bodyPr wrap="square" rtlCol="0">
            <a:spAutoFit/>
          </a:bodyPr>
          <a:lstStyle/>
          <a:p>
            <a:pPr algn="ctr"/>
            <a:r>
              <a:rPr kumimoji="1" lang="ja-JP" altLang="en-US" sz="1000" dirty="0">
                <a:solidFill>
                  <a:schemeClr val="bg1"/>
                </a:solidFill>
                <a:latin typeface="HG丸ｺﾞｼｯｸM-PRO" panose="020F0600000000000000" pitchFamily="50" charset="-128"/>
                <a:ea typeface="HG丸ｺﾞｼｯｸM-PRO" panose="020F0600000000000000" pitchFamily="50" charset="-128"/>
              </a:rPr>
              <a:t>検索</a:t>
            </a:r>
          </a:p>
        </p:txBody>
      </p:sp>
      <p:sp>
        <p:nvSpPr>
          <p:cNvPr id="13" name="矢印: 右 12">
            <a:extLst>
              <a:ext uri="{FF2B5EF4-FFF2-40B4-BE49-F238E27FC236}">
                <a16:creationId xmlns:a16="http://schemas.microsoft.com/office/drawing/2014/main" id="{8BBECC89-35F0-4779-AA5B-63D9AC2018A6}"/>
              </a:ext>
            </a:extLst>
          </p:cNvPr>
          <p:cNvSpPr/>
          <p:nvPr/>
        </p:nvSpPr>
        <p:spPr>
          <a:xfrm rot="13465230">
            <a:off x="6594720" y="9315940"/>
            <a:ext cx="198343" cy="150367"/>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370C4207-D9B5-4C4D-A786-568C4F86A3D0}"/>
              </a:ext>
            </a:extLst>
          </p:cNvPr>
          <p:cNvSpPr/>
          <p:nvPr/>
        </p:nvSpPr>
        <p:spPr>
          <a:xfrm>
            <a:off x="6496050" y="25578"/>
            <a:ext cx="338922" cy="24332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600" dirty="0">
                <a:solidFill>
                  <a:schemeClr val="tx1"/>
                </a:solidFill>
              </a:rPr>
              <a:t>R6</a:t>
            </a:r>
            <a:endParaRPr kumimoji="1" lang="ja-JP" altLang="en-US" sz="600" dirty="0">
              <a:solidFill>
                <a:schemeClr val="tx1"/>
              </a:solidFill>
            </a:endParaRPr>
          </a:p>
        </p:txBody>
      </p:sp>
      <p:sp>
        <p:nvSpPr>
          <p:cNvPr id="42" name="四角形: 角を丸くする 41">
            <a:extLst>
              <a:ext uri="{FF2B5EF4-FFF2-40B4-BE49-F238E27FC236}">
                <a16:creationId xmlns:a16="http://schemas.microsoft.com/office/drawing/2014/main" id="{D6748E84-DB9D-45EA-AF58-C84CBE2354AD}"/>
              </a:ext>
            </a:extLst>
          </p:cNvPr>
          <p:cNvSpPr/>
          <p:nvPr/>
        </p:nvSpPr>
        <p:spPr>
          <a:xfrm>
            <a:off x="131011" y="8034245"/>
            <a:ext cx="1978796" cy="32960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HG丸ｺﾞｼｯｸM-PRO" panose="020F0600000000000000" pitchFamily="50" charset="-128"/>
                <a:ea typeface="HG丸ｺﾞｼｯｸM-PRO" panose="020F0600000000000000" pitchFamily="50" charset="-128"/>
              </a:rPr>
              <a:t>申請期限</a:t>
            </a:r>
          </a:p>
        </p:txBody>
      </p:sp>
      <p:sp>
        <p:nvSpPr>
          <p:cNvPr id="10" name="テキスト ボックス 9">
            <a:extLst>
              <a:ext uri="{FF2B5EF4-FFF2-40B4-BE49-F238E27FC236}">
                <a16:creationId xmlns:a16="http://schemas.microsoft.com/office/drawing/2014/main" id="{B9230856-403B-4776-8590-38A4A3B59097}"/>
              </a:ext>
            </a:extLst>
          </p:cNvPr>
          <p:cNvSpPr txBox="1"/>
          <p:nvPr/>
        </p:nvSpPr>
        <p:spPr>
          <a:xfrm>
            <a:off x="2102678" y="8076022"/>
            <a:ext cx="2726657" cy="307777"/>
          </a:xfrm>
          <a:prstGeom prst="rect">
            <a:avLst/>
          </a:prstGeom>
          <a:noFill/>
        </p:spPr>
        <p:txBody>
          <a:bodyPr wrap="square" rtlCol="0">
            <a:spAutoFit/>
          </a:bodyPr>
          <a:lstStyle/>
          <a:p>
            <a:r>
              <a:rPr kumimoji="1" lang="ja-JP" altLang="en-US" sz="1400" b="1" dirty="0">
                <a:solidFill>
                  <a:schemeClr val="accent2">
                    <a:lumMod val="75000"/>
                  </a:schemeClr>
                </a:solidFill>
                <a:latin typeface="HG丸ｺﾞｼｯｸM-PRO" panose="020F0600000000000000" pitchFamily="50" charset="-128"/>
                <a:ea typeface="HG丸ｺﾞｼｯｸM-PRO" panose="020F0600000000000000" pitchFamily="50" charset="-128"/>
              </a:rPr>
              <a:t>令和 </a:t>
            </a:r>
            <a:r>
              <a:rPr kumimoji="1" lang="en-US" altLang="ja-JP" sz="1400" b="1" dirty="0">
                <a:solidFill>
                  <a:schemeClr val="accent2">
                    <a:lumMod val="75000"/>
                  </a:schemeClr>
                </a:solidFill>
                <a:latin typeface="HG丸ｺﾞｼｯｸM-PRO" panose="020F0600000000000000" pitchFamily="50" charset="-128"/>
                <a:ea typeface="HG丸ｺﾞｼｯｸM-PRO" panose="020F0600000000000000" pitchFamily="50" charset="-128"/>
              </a:rPr>
              <a:t>6</a:t>
            </a:r>
            <a:r>
              <a:rPr kumimoji="1" lang="ja-JP" altLang="en-US" sz="1400" b="1" dirty="0">
                <a:solidFill>
                  <a:schemeClr val="accent2">
                    <a:lumMod val="75000"/>
                  </a:schemeClr>
                </a:solidFill>
                <a:latin typeface="HG丸ｺﾞｼｯｸM-PRO" panose="020F0600000000000000" pitchFamily="50" charset="-128"/>
                <a:ea typeface="HG丸ｺﾞｼｯｸM-PRO" panose="020F0600000000000000" pitchFamily="50" charset="-128"/>
              </a:rPr>
              <a:t>年１２月２</a:t>
            </a:r>
            <a:r>
              <a:rPr kumimoji="1" lang="en-US" altLang="ja-JP" sz="1400" b="1" dirty="0">
                <a:solidFill>
                  <a:schemeClr val="accent2">
                    <a:lumMod val="75000"/>
                  </a:schemeClr>
                </a:solidFill>
                <a:latin typeface="HG丸ｺﾞｼｯｸM-PRO" panose="020F0600000000000000" pitchFamily="50" charset="-128"/>
                <a:ea typeface="HG丸ｺﾞｼｯｸM-PRO" panose="020F0600000000000000" pitchFamily="50" charset="-128"/>
              </a:rPr>
              <a:t>7</a:t>
            </a:r>
            <a:r>
              <a:rPr kumimoji="1" lang="ja-JP" altLang="en-US" sz="1400" b="1" dirty="0">
                <a:solidFill>
                  <a:schemeClr val="accent2">
                    <a:lumMod val="75000"/>
                  </a:schemeClr>
                </a:solidFill>
                <a:latin typeface="HG丸ｺﾞｼｯｸM-PRO" panose="020F0600000000000000" pitchFamily="50" charset="-128"/>
                <a:ea typeface="HG丸ｺﾞｼｯｸM-PRO" panose="020F0600000000000000" pitchFamily="50" charset="-128"/>
              </a:rPr>
              <a:t>日（金） </a:t>
            </a:r>
          </a:p>
        </p:txBody>
      </p:sp>
      <p:sp>
        <p:nvSpPr>
          <p:cNvPr id="22" name="テキスト ボックス 21">
            <a:extLst>
              <a:ext uri="{FF2B5EF4-FFF2-40B4-BE49-F238E27FC236}">
                <a16:creationId xmlns:a16="http://schemas.microsoft.com/office/drawing/2014/main" id="{7AD34CD1-1203-4867-B7F2-D75FE1258E88}"/>
              </a:ext>
            </a:extLst>
          </p:cNvPr>
          <p:cNvSpPr txBox="1"/>
          <p:nvPr/>
        </p:nvSpPr>
        <p:spPr>
          <a:xfrm>
            <a:off x="4346837" y="8083049"/>
            <a:ext cx="2504562" cy="369332"/>
          </a:xfrm>
          <a:prstGeom prst="rect">
            <a:avLst/>
          </a:prstGeom>
          <a:noFill/>
        </p:spPr>
        <p:txBody>
          <a:bodyPr wrap="square" rtlCol="0">
            <a:spAutoFit/>
          </a:bodyPr>
          <a:lstStyle/>
          <a:p>
            <a:r>
              <a:rPr kumimoji="1" lang="en-US" altLang="ja-JP" sz="900" dirty="0">
                <a:latin typeface="HG丸ｺﾞｼｯｸM-PRO" panose="020F0600000000000000" pitchFamily="50" charset="-128"/>
                <a:ea typeface="HG丸ｺﾞｼｯｸM-PRO" panose="020F0600000000000000" pitchFamily="50" charset="-128"/>
              </a:rPr>
              <a:t>※</a:t>
            </a:r>
            <a:r>
              <a:rPr kumimoji="1" lang="ja-JP" altLang="en-US" sz="900" dirty="0">
                <a:latin typeface="HG丸ｺﾞｼｯｸM-PRO" panose="020F0600000000000000" pitchFamily="50" charset="-128"/>
                <a:ea typeface="HG丸ｺﾞｼｯｸM-PRO" panose="020F0600000000000000" pitchFamily="50" charset="-128"/>
              </a:rPr>
              <a:t>申請額が予算額を超過次第、募集が終了と</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なります。予めご了承ください。</a:t>
            </a:r>
          </a:p>
        </p:txBody>
      </p:sp>
      <p:pic>
        <p:nvPicPr>
          <p:cNvPr id="30" name="図 29">
            <a:extLst>
              <a:ext uri="{FF2B5EF4-FFF2-40B4-BE49-F238E27FC236}">
                <a16:creationId xmlns:a16="http://schemas.microsoft.com/office/drawing/2014/main" id="{2E0C7D41-DB67-1E06-65AF-8C597B73761A}"/>
              </a:ext>
            </a:extLst>
          </p:cNvPr>
          <p:cNvPicPr>
            <a:picLocks noChangeAspect="1"/>
          </p:cNvPicPr>
          <p:nvPr/>
        </p:nvPicPr>
        <p:blipFill>
          <a:blip r:embed="rId4"/>
          <a:stretch>
            <a:fillRect/>
          </a:stretch>
        </p:blipFill>
        <p:spPr>
          <a:xfrm>
            <a:off x="5244536" y="3206500"/>
            <a:ext cx="1057275" cy="822752"/>
          </a:xfrm>
          <a:prstGeom prst="rect">
            <a:avLst/>
          </a:prstGeom>
        </p:spPr>
      </p:pic>
      <p:sp>
        <p:nvSpPr>
          <p:cNvPr id="15" name="テキスト ボックス 14">
            <a:extLst>
              <a:ext uri="{FF2B5EF4-FFF2-40B4-BE49-F238E27FC236}">
                <a16:creationId xmlns:a16="http://schemas.microsoft.com/office/drawing/2014/main" id="{40C27188-99FF-42EE-8159-2D2D7C6035BB}"/>
              </a:ext>
            </a:extLst>
          </p:cNvPr>
          <p:cNvSpPr txBox="1"/>
          <p:nvPr/>
        </p:nvSpPr>
        <p:spPr>
          <a:xfrm>
            <a:off x="124324" y="3931123"/>
            <a:ext cx="3294040" cy="838691"/>
          </a:xfrm>
          <a:prstGeom prst="rect">
            <a:avLst/>
          </a:prstGeom>
          <a:noFill/>
        </p:spPr>
        <p:txBody>
          <a:bodyPr wrap="square" rtlCol="0">
            <a:spAutoFit/>
          </a:bodyPr>
          <a:lstStyle/>
          <a:p>
            <a:pPr algn="ctr"/>
            <a:r>
              <a:rPr kumimoji="1" lang="en-US" altLang="ja-JP" sz="1600" b="1" dirty="0">
                <a:solidFill>
                  <a:schemeClr val="accent3"/>
                </a:solidFill>
                <a:latin typeface="HG丸ｺﾞｼｯｸM-PRO" panose="020F0600000000000000" pitchFamily="50" charset="-128"/>
                <a:ea typeface="HG丸ｺﾞｼｯｸM-PRO" panose="020F0600000000000000" pitchFamily="50" charset="-128"/>
              </a:rPr>
              <a:t>Ⅰ</a:t>
            </a:r>
            <a:r>
              <a:rPr kumimoji="1" lang="ja-JP" altLang="en-US" sz="1600" b="1" dirty="0">
                <a:solidFill>
                  <a:schemeClr val="accent3"/>
                </a:solidFill>
                <a:latin typeface="HG丸ｺﾞｼｯｸM-PRO" panose="020F0600000000000000" pitchFamily="50" charset="-128"/>
                <a:ea typeface="HG丸ｺﾞｼｯｸM-PRO" panose="020F0600000000000000" pitchFamily="50" charset="-128"/>
              </a:rPr>
              <a:t>　企業に対する助成</a:t>
            </a:r>
            <a:endParaRPr kumimoji="1" lang="en-US" altLang="ja-JP" sz="1600" b="1" dirty="0">
              <a:solidFill>
                <a:schemeClr val="accent3"/>
              </a:solidFill>
              <a:latin typeface="HG丸ｺﾞｼｯｸM-PRO" panose="020F0600000000000000" pitchFamily="50" charset="-128"/>
              <a:ea typeface="HG丸ｺﾞｼｯｸM-PRO" panose="020F0600000000000000" pitchFamily="50" charset="-128"/>
            </a:endParaRPr>
          </a:p>
          <a:p>
            <a:pPr algn="ctr"/>
            <a:r>
              <a:rPr kumimoji="1" lang="ja-JP" altLang="en-US" sz="1100" dirty="0">
                <a:latin typeface="HG丸ｺﾞｼｯｸM-PRO" panose="020F0600000000000000" pitchFamily="50" charset="-128"/>
                <a:ea typeface="HG丸ｺﾞｼｯｸM-PRO" panose="020F0600000000000000" pitchFamily="50" charset="-128"/>
              </a:rPr>
              <a:t>避難解除区域等</a:t>
            </a:r>
            <a:r>
              <a:rPr kumimoji="1" lang="en-US" altLang="ja-JP" sz="1100" dirty="0">
                <a:latin typeface="HG丸ｺﾞｼｯｸM-PRO" panose="020F0600000000000000" pitchFamily="50" charset="-128"/>
                <a:ea typeface="HG丸ｺﾞｼｯｸM-PRO" panose="020F0600000000000000" pitchFamily="50" charset="-128"/>
              </a:rPr>
              <a:t>12</a:t>
            </a:r>
            <a:r>
              <a:rPr kumimoji="1" lang="ja-JP" altLang="en-US" sz="1100" dirty="0">
                <a:latin typeface="HG丸ｺﾞｼｯｸM-PRO" panose="020F0600000000000000" pitchFamily="50" charset="-128"/>
                <a:ea typeface="HG丸ｺﾞｼｯｸM-PRO" panose="020F0600000000000000" pitchFamily="50" charset="-128"/>
              </a:rPr>
              <a:t>市町村への１人泊あたり</a:t>
            </a:r>
            <a:endParaRPr kumimoji="1" lang="en-US" altLang="ja-JP" sz="1100" dirty="0">
              <a:latin typeface="HG丸ｺﾞｼｯｸM-PRO" panose="020F0600000000000000" pitchFamily="50" charset="-128"/>
              <a:ea typeface="HG丸ｺﾞｼｯｸM-PRO" panose="020F0600000000000000" pitchFamily="50" charset="-128"/>
            </a:endParaRPr>
          </a:p>
          <a:p>
            <a:pPr algn="ctr"/>
            <a:r>
              <a:rPr kumimoji="1" lang="ja-JP" altLang="en-US" sz="1100" b="1" dirty="0">
                <a:latin typeface="HG丸ｺﾞｼｯｸM-PRO" panose="020F0600000000000000" pitchFamily="50" charset="-128"/>
                <a:ea typeface="HG丸ｺﾞｼｯｸM-PRO" panose="020F0600000000000000" pitchFamily="50" charset="-128"/>
              </a:rPr>
              <a:t>２，０００円</a:t>
            </a:r>
            <a:endParaRPr kumimoji="1" lang="en-US" altLang="ja-JP" sz="1100" b="1"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（上限２００，０００円）</a:t>
            </a:r>
            <a:r>
              <a:rPr lang="en-US" altLang="ja-JP" sz="1050" dirty="0">
                <a:latin typeface="HG丸ｺﾞｼｯｸM-PRO" panose="020F0600000000000000" pitchFamily="50" charset="-128"/>
                <a:ea typeface="HG丸ｺﾞｼｯｸM-PRO" panose="020F0600000000000000" pitchFamily="50" charset="-128"/>
              </a:rPr>
              <a:t>※</a:t>
            </a:r>
            <a:r>
              <a:rPr lang="ja-JP" altLang="en-US" sz="1050" b="1" dirty="0">
                <a:latin typeface="HG丸ｺﾞｼｯｸM-PRO" panose="020F0600000000000000" pitchFamily="50" charset="-128"/>
                <a:ea typeface="HG丸ｺﾞｼｯｸM-PRO" panose="020F0600000000000000" pitchFamily="50" charset="-128"/>
              </a:rPr>
              <a:t>交通費</a:t>
            </a:r>
            <a:r>
              <a:rPr lang="ja-JP" altLang="en-US" sz="1050" dirty="0">
                <a:latin typeface="HG丸ｺﾞｼｯｸM-PRO" panose="020F0600000000000000" pitchFamily="50" charset="-128"/>
                <a:ea typeface="HG丸ｺﾞｼｯｸM-PRO" panose="020F0600000000000000" pitchFamily="50" charset="-128"/>
              </a:rPr>
              <a:t>（上限</a:t>
            </a:r>
            <a:r>
              <a:rPr lang="en-US" altLang="ja-JP" sz="1050" dirty="0">
                <a:latin typeface="HG丸ｺﾞｼｯｸM-PRO" panose="020F0600000000000000" pitchFamily="50" charset="-128"/>
                <a:ea typeface="HG丸ｺﾞｼｯｸM-PRO" panose="020F0600000000000000" pitchFamily="50" charset="-128"/>
              </a:rPr>
              <a:t>5</a:t>
            </a:r>
            <a:r>
              <a:rPr lang="ja-JP" altLang="en-US" sz="1050" dirty="0">
                <a:latin typeface="HG丸ｺﾞｼｯｸM-PRO" panose="020F0600000000000000" pitchFamily="50" charset="-128"/>
                <a:ea typeface="HG丸ｺﾞｼｯｸM-PRO" panose="020F0600000000000000" pitchFamily="50" charset="-128"/>
              </a:rPr>
              <a:t>万円）</a:t>
            </a:r>
            <a:endParaRPr kumimoji="1" lang="ja-JP" altLang="en-US" sz="105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220075632"/>
      </p:ext>
    </p:extLst>
  </p:cSld>
  <p:clrMapOvr>
    <a:masterClrMapping/>
  </p:clrMapOvr>
</p:sld>
</file>

<file path=ppt/theme/theme1.xml><?xml version="1.0" encoding="utf-8"?>
<a:theme xmlns:a="http://schemas.openxmlformats.org/drawingml/2006/main" name="Office テーマ">
  <a:themeElements>
    <a:clrScheme name="デザート">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528</TotalTime>
  <Words>590</Words>
  <Application>Microsoft Office PowerPoint</Application>
  <PresentationFormat>A4 210 x 297 mm</PresentationFormat>
  <Paragraphs>73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游ゴシック</vt:lpstr>
      <vt:lpstr>游ゴシック Light</vt:lpstr>
      <vt:lpstr>Arial</vt:lpstr>
      <vt:lpstr>Office テーマ</vt:lpstr>
      <vt:lpstr>研修旅行支援事業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研修旅行支援事業</dc:title>
  <dc:creator>USER7-PC</dc:creator>
  <cp:lastModifiedBy>USER7-PC</cp:lastModifiedBy>
  <cp:revision>45</cp:revision>
  <cp:lastPrinted>2023-03-20T04:19:33Z</cp:lastPrinted>
  <dcterms:created xsi:type="dcterms:W3CDTF">2020-07-15T02:59:39Z</dcterms:created>
  <dcterms:modified xsi:type="dcterms:W3CDTF">2024-03-27T05:11:41Z</dcterms:modified>
</cp:coreProperties>
</file>